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24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5.jpeg" ContentType="image/jpeg"/>
  <Override PartName="/ppt/media/image27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4AF30A-A609-4E62-830D-F3613AABA56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E538F0-C3AC-4878-B4C2-64B87807EA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5533BF-9676-4101-8929-205EA69534A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5C37EF-43A5-42A9-9A5C-0DF4BA7F46C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BC6075-5D44-4F9B-AF75-1DAF2219F6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182E50-51C5-4F3A-BCAD-5A4B3F6F78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48440E-72B9-4D4C-BC6C-29958B1A4F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232C405-66ED-46B4-B45A-9847F952FC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A90597-70A6-432F-B930-9CC08CB4827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3901C2-4953-4114-9964-FE66765BF34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D51D9B-B7C1-46C0-B320-C3452618BEF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7158F0-B9FA-4BC2-9AE5-10FA75BD9D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&lt;data/hora&gt;</a:t>
            </a:r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66D86E-5D08-4B72-B862-0265A4E649B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Clique para editar o formato do texto do título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5.png"/><Relationship Id="rId10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20.png"/><Relationship Id="rId8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6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.png"/><Relationship Id="rId8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image" Target="../media/image1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18337800">
            <a:off x="9528840" y="-3898440"/>
            <a:ext cx="12406320" cy="1285632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3" descr=""/>
          <p:cNvPicPr/>
          <p:nvPr/>
        </p:nvPicPr>
        <p:blipFill>
          <a:blip r:embed="rId2"/>
          <a:stretch/>
        </p:blipFill>
        <p:spPr>
          <a:xfrm rot="18096600">
            <a:off x="16271280" y="-688320"/>
            <a:ext cx="2292840" cy="237600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4" descr=""/>
          <p:cNvPicPr/>
          <p:nvPr/>
        </p:nvPicPr>
        <p:blipFill>
          <a:blip r:embed="rId3"/>
          <a:stretch/>
        </p:blipFill>
        <p:spPr>
          <a:xfrm rot="8907600">
            <a:off x="-468720" y="7673040"/>
            <a:ext cx="2393280" cy="248004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6512400">
            <a:off x="-1875240" y="3861000"/>
            <a:ext cx="10179720" cy="10548720"/>
          </a:xfrm>
          <a:prstGeom prst="rect">
            <a:avLst/>
          </a:prstGeom>
          <a:ln w="0">
            <a:noFill/>
          </a:ln>
        </p:spPr>
      </p:pic>
      <p:grpSp>
        <p:nvGrpSpPr>
          <p:cNvPr id="45" name="Group 6"/>
          <p:cNvGrpSpPr/>
          <p:nvPr/>
        </p:nvGrpSpPr>
        <p:grpSpPr>
          <a:xfrm>
            <a:off x="2035440" y="9258480"/>
            <a:ext cx="1175400" cy="1180800"/>
            <a:chOff x="2035440" y="9258480"/>
            <a:chExt cx="1175400" cy="1180800"/>
          </a:xfrm>
        </p:grpSpPr>
        <p:sp>
          <p:nvSpPr>
            <p:cNvPr id="46" name="Freeform 7"/>
            <p:cNvSpPr/>
            <p:nvPr/>
          </p:nvSpPr>
          <p:spPr>
            <a:xfrm>
              <a:off x="2035440" y="925848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7" name="Group 8"/>
          <p:cNvGrpSpPr/>
          <p:nvPr/>
        </p:nvGrpSpPr>
        <p:grpSpPr>
          <a:xfrm>
            <a:off x="17260560" y="2331360"/>
            <a:ext cx="568440" cy="571320"/>
            <a:chOff x="17260560" y="2331360"/>
            <a:chExt cx="568440" cy="571320"/>
          </a:xfrm>
        </p:grpSpPr>
        <p:sp>
          <p:nvSpPr>
            <p:cNvPr id="48" name="Freeform 9"/>
            <p:cNvSpPr/>
            <p:nvPr/>
          </p:nvSpPr>
          <p:spPr>
            <a:xfrm>
              <a:off x="17260560" y="233136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9" name="TextBox 10"/>
          <p:cNvSpPr/>
          <p:nvPr/>
        </p:nvSpPr>
        <p:spPr>
          <a:xfrm>
            <a:off x="1285560" y="3350160"/>
            <a:ext cx="15716160" cy="30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1999"/>
              </a:lnSpc>
            </a:pPr>
            <a:r>
              <a:rPr b="0" lang="en-US" sz="12000" spc="1197" strike="noStrike">
                <a:solidFill>
                  <a:srgbClr val="6bd4cd"/>
                </a:solidFill>
                <a:latin typeface="Glacial Indifference Bold"/>
              </a:rPr>
              <a:t>SISTEMAS ESTRUTURAIS </a:t>
            </a:r>
            <a:endParaRPr b="0" lang="pt-BR" sz="1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TextBox 11"/>
          <p:cNvSpPr/>
          <p:nvPr/>
        </p:nvSpPr>
        <p:spPr>
          <a:xfrm>
            <a:off x="11080440" y="7477920"/>
            <a:ext cx="5921640" cy="18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Artur Tsuguio RA: 190037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João Lubas RA: 181309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Julia Montanheiro RA: 191039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TextBox 12"/>
          <p:cNvSpPr/>
          <p:nvPr/>
        </p:nvSpPr>
        <p:spPr>
          <a:xfrm>
            <a:off x="1788120" y="7477920"/>
            <a:ext cx="5921640" cy="181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Hidrelétrica três gargantas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e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4759"/>
              </a:lnSpc>
            </a:pPr>
            <a:r>
              <a:rPr b="0" lang="en-US" sz="3400" spc="-1" strike="noStrike">
                <a:solidFill>
                  <a:srgbClr val="6bd4cd"/>
                </a:solidFill>
                <a:latin typeface="Open Sans Light"/>
              </a:rPr>
              <a:t>Burj Khalifa</a:t>
            </a:r>
            <a:endParaRPr b="0" lang="pt-BR" sz="3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1050800">
            <a:off x="-952200" y="-1349280"/>
            <a:ext cx="12139200" cy="1257948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6045600">
            <a:off x="-1359720" y="7023240"/>
            <a:ext cx="5081760" cy="526608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>
            <a:off x="14925600" y="4364280"/>
            <a:ext cx="6724440" cy="696852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18278400">
            <a:off x="14186160" y="-1416960"/>
            <a:ext cx="5763600" cy="5972760"/>
          </a:xfrm>
          <a:prstGeom prst="rect">
            <a:avLst/>
          </a:prstGeom>
          <a:ln w="0">
            <a:noFill/>
          </a:ln>
        </p:spPr>
      </p:pic>
      <p:grpSp>
        <p:nvGrpSpPr>
          <p:cNvPr id="182" name="Group 6"/>
          <p:cNvGrpSpPr/>
          <p:nvPr/>
        </p:nvGrpSpPr>
        <p:grpSpPr>
          <a:xfrm>
            <a:off x="17262000" y="8667720"/>
            <a:ext cx="1175400" cy="1180800"/>
            <a:chOff x="17262000" y="8667720"/>
            <a:chExt cx="1175400" cy="1180800"/>
          </a:xfrm>
        </p:grpSpPr>
        <p:sp>
          <p:nvSpPr>
            <p:cNvPr id="183" name="Freeform 7"/>
            <p:cNvSpPr/>
            <p:nvPr/>
          </p:nvSpPr>
          <p:spPr>
            <a:xfrm>
              <a:off x="17262000" y="866772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4" name="Group 8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185" name="Freeform 9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86" name="Picture 10" descr=""/>
          <p:cNvPicPr/>
          <p:nvPr/>
        </p:nvPicPr>
        <p:blipFill>
          <a:blip r:embed="rId5"/>
          <a:stretch/>
        </p:blipFill>
        <p:spPr>
          <a:xfrm rot="15219600">
            <a:off x="1437840" y="-560880"/>
            <a:ext cx="1862640" cy="193032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1" descr=""/>
          <p:cNvPicPr/>
          <p:nvPr/>
        </p:nvPicPr>
        <p:blipFill>
          <a:blip r:embed="rId6"/>
          <a:stretch/>
        </p:blipFill>
        <p:spPr>
          <a:xfrm rot="20484000">
            <a:off x="17381880" y="5936400"/>
            <a:ext cx="2254680" cy="2336400"/>
          </a:xfrm>
          <a:prstGeom prst="rect">
            <a:avLst/>
          </a:prstGeom>
          <a:ln w="0">
            <a:noFill/>
          </a:ln>
        </p:spPr>
      </p:pic>
      <p:grpSp>
        <p:nvGrpSpPr>
          <p:cNvPr id="188" name="Group 12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189" name="TextBox 13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0" name="TextBox 14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91" name="Picture 15" descr=""/>
          <p:cNvPicPr/>
          <p:nvPr/>
        </p:nvPicPr>
        <p:blipFill>
          <a:blip r:embed="rId7"/>
          <a:stretch/>
        </p:blipFill>
        <p:spPr>
          <a:xfrm>
            <a:off x="11977560" y="1619280"/>
            <a:ext cx="5285880" cy="704808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6" descr=""/>
          <p:cNvPicPr/>
          <p:nvPr/>
        </p:nvPicPr>
        <p:blipFill>
          <a:blip r:embed="rId8"/>
          <a:stretch/>
        </p:blipFill>
        <p:spPr>
          <a:xfrm>
            <a:off x="6500880" y="1619280"/>
            <a:ext cx="5285880" cy="704808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7" descr=""/>
          <p:cNvPicPr/>
          <p:nvPr/>
        </p:nvPicPr>
        <p:blipFill>
          <a:blip r:embed="rId9"/>
          <a:stretch/>
        </p:blipFill>
        <p:spPr>
          <a:xfrm>
            <a:off x="1028880" y="1619280"/>
            <a:ext cx="5285880" cy="704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195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196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97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198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199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00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"/>
          <p:cNvPicPr/>
          <p:nvPr/>
        </p:nvPicPr>
        <p:blipFill>
          <a:blip r:embed="rId7"/>
          <a:stretch/>
        </p:blipFill>
        <p:spPr>
          <a:xfrm>
            <a:off x="1028880" y="5090400"/>
            <a:ext cx="6243480" cy="41623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"/>
          <p:cNvPicPr/>
          <p:nvPr/>
        </p:nvPicPr>
        <p:blipFill>
          <a:blip r:embed="rId8"/>
          <a:stretch/>
        </p:blipFill>
        <p:spPr>
          <a:xfrm>
            <a:off x="11131920" y="5114520"/>
            <a:ext cx="6127200" cy="41144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4" descr=""/>
          <p:cNvPicPr/>
          <p:nvPr/>
        </p:nvPicPr>
        <p:blipFill>
          <a:blip r:embed="rId9"/>
          <a:srcRect l="0" t="463" r="0" b="0"/>
          <a:stretch/>
        </p:blipFill>
        <p:spPr>
          <a:xfrm>
            <a:off x="1514880" y="1028880"/>
            <a:ext cx="5271120" cy="393516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5" descr=""/>
          <p:cNvPicPr/>
          <p:nvPr/>
        </p:nvPicPr>
        <p:blipFill>
          <a:blip r:embed="rId10"/>
          <a:stretch/>
        </p:blipFill>
        <p:spPr>
          <a:xfrm>
            <a:off x="11489040" y="965520"/>
            <a:ext cx="5412600" cy="4061520"/>
          </a:xfrm>
          <a:prstGeom prst="rect">
            <a:avLst/>
          </a:prstGeom>
          <a:ln w="0">
            <a:noFill/>
          </a:ln>
        </p:spPr>
      </p:pic>
      <p:grpSp>
        <p:nvGrpSpPr>
          <p:cNvPr id="208" name="Group 16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209" name="TextBox 17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TextBox 18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2747960" y="1675080"/>
            <a:ext cx="9022680" cy="934992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6200000">
            <a:off x="13615560" y="-2642400"/>
            <a:ext cx="5534280" cy="573516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 rot="11947200">
            <a:off x="-2710080" y="-2115360"/>
            <a:ext cx="8773920" cy="909180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20703000">
            <a:off x="-1451520" y="4448160"/>
            <a:ext cx="6598800" cy="6838200"/>
          </a:xfrm>
          <a:prstGeom prst="rect">
            <a:avLst/>
          </a:prstGeom>
          <a:ln w="0">
            <a:noFill/>
          </a:ln>
        </p:spPr>
      </p:pic>
      <p:sp>
        <p:nvSpPr>
          <p:cNvPr id="215" name="TextBox 6"/>
          <p:cNvSpPr/>
          <p:nvPr/>
        </p:nvSpPr>
        <p:spPr>
          <a:xfrm>
            <a:off x="1285560" y="4101480"/>
            <a:ext cx="15716160" cy="152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1999"/>
              </a:lnSpc>
            </a:pPr>
            <a:r>
              <a:rPr b="0" lang="en-US" sz="12000" spc="1197" strike="noStrike">
                <a:solidFill>
                  <a:srgbClr val="04345c"/>
                </a:solidFill>
                <a:latin typeface="Glacial Indifference Bold"/>
              </a:rPr>
              <a:t>BURJ KHALIFA</a:t>
            </a:r>
            <a:endParaRPr b="0" lang="pt-BR" sz="1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217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218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19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220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221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22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grpSp>
        <p:nvGrpSpPr>
          <p:cNvPr id="226" name="Group 12"/>
          <p:cNvGrpSpPr/>
          <p:nvPr/>
        </p:nvGrpSpPr>
        <p:grpSpPr>
          <a:xfrm>
            <a:off x="4714560" y="756000"/>
            <a:ext cx="8858160" cy="1160640"/>
            <a:chOff x="4714560" y="756000"/>
            <a:chExt cx="8858160" cy="1160640"/>
          </a:xfrm>
        </p:grpSpPr>
        <p:sp>
          <p:nvSpPr>
            <p:cNvPr id="227" name="TextBox 13"/>
            <p:cNvSpPr/>
            <p:nvPr/>
          </p:nvSpPr>
          <p:spPr>
            <a:xfrm>
              <a:off x="4714560" y="756000"/>
              <a:ext cx="8858160" cy="72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5723"/>
                </a:lnSpc>
              </a:pPr>
              <a:r>
                <a:rPr b="0" lang="en-US" sz="4770" spc="-1" strike="noStrike">
                  <a:solidFill>
                    <a:srgbClr val="04345c"/>
                  </a:solidFill>
                  <a:latin typeface="Glacial Indifference"/>
                </a:rPr>
                <a:t>Burj Khalifa</a:t>
              </a:r>
              <a:endParaRPr b="0" lang="pt-BR" sz="477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TextBox 14"/>
            <p:cNvSpPr/>
            <p:nvPr/>
          </p:nvSpPr>
          <p:spPr>
            <a:xfrm>
              <a:off x="4714560" y="1634400"/>
              <a:ext cx="8858160" cy="28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2455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29" name="TextBox 15"/>
          <p:cNvSpPr/>
          <p:nvPr/>
        </p:nvSpPr>
        <p:spPr>
          <a:xfrm>
            <a:off x="1390680" y="8042040"/>
            <a:ext cx="1551276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"/>
              </a:rPr>
              <a:t>https://www.youtube.com/watch?v=EXRV5T1xnnM </a:t>
            </a:r>
            <a:endParaRPr b="0" lang="pt-BR" sz="5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7"/>
          <a:stretch/>
        </p:blipFill>
        <p:spPr>
          <a:xfrm>
            <a:off x="3960000" y="1800000"/>
            <a:ext cx="10547640" cy="59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" descr=""/>
          <p:cNvPicPr/>
          <p:nvPr/>
        </p:nvPicPr>
        <p:blipFill>
          <a:blip r:embed="rId1"/>
          <a:stretch/>
        </p:blipFill>
        <p:spPr>
          <a:xfrm rot="10479000">
            <a:off x="-1749240" y="-841320"/>
            <a:ext cx="11828160" cy="122569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62600">
            <a:off x="6138720" y="7329240"/>
            <a:ext cx="5075640" cy="525960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4280400">
            <a:off x="15442920" y="-1044360"/>
            <a:ext cx="4000680" cy="41461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5" descr=""/>
          <p:cNvPicPr/>
          <p:nvPr/>
        </p:nvPicPr>
        <p:blipFill>
          <a:blip r:embed="rId4"/>
          <a:stretch/>
        </p:blipFill>
        <p:spPr>
          <a:xfrm rot="13885800">
            <a:off x="13724640" y="-373320"/>
            <a:ext cx="2228760" cy="2309400"/>
          </a:xfrm>
          <a:prstGeom prst="rect">
            <a:avLst/>
          </a:prstGeom>
          <a:ln w="0">
            <a:noFill/>
          </a:ln>
        </p:spPr>
      </p:pic>
      <p:grpSp>
        <p:nvGrpSpPr>
          <p:cNvPr id="235" name="Group 6"/>
          <p:cNvGrpSpPr/>
          <p:nvPr/>
        </p:nvGrpSpPr>
        <p:grpSpPr>
          <a:xfrm>
            <a:off x="16689240" y="1028880"/>
            <a:ext cx="568440" cy="571320"/>
            <a:chOff x="16689240" y="1028880"/>
            <a:chExt cx="568440" cy="571320"/>
          </a:xfrm>
        </p:grpSpPr>
        <p:sp>
          <p:nvSpPr>
            <p:cNvPr id="236" name="Freeform 7"/>
            <p:cNvSpPr/>
            <p:nvPr/>
          </p:nvSpPr>
          <p:spPr>
            <a:xfrm>
              <a:off x="16689240" y="1028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7" name="Group 8"/>
          <p:cNvGrpSpPr/>
          <p:nvPr/>
        </p:nvGrpSpPr>
        <p:grpSpPr>
          <a:xfrm>
            <a:off x="-149760" y="8077320"/>
            <a:ext cx="1175400" cy="1180800"/>
            <a:chOff x="-149760" y="8077320"/>
            <a:chExt cx="1175400" cy="1180800"/>
          </a:xfrm>
        </p:grpSpPr>
        <p:sp>
          <p:nvSpPr>
            <p:cNvPr id="238" name="Freeform 9"/>
            <p:cNvSpPr/>
            <p:nvPr/>
          </p:nvSpPr>
          <p:spPr>
            <a:xfrm>
              <a:off x="-149760" y="807732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9" name="Group 10"/>
          <p:cNvGrpSpPr/>
          <p:nvPr/>
        </p:nvGrpSpPr>
        <p:grpSpPr>
          <a:xfrm>
            <a:off x="9755640" y="1018440"/>
            <a:ext cx="8317800" cy="8525160"/>
            <a:chOff x="9755640" y="1018440"/>
            <a:chExt cx="8317800" cy="8525160"/>
          </a:xfrm>
        </p:grpSpPr>
        <p:sp>
          <p:nvSpPr>
            <p:cNvPr id="240" name="Freeform 11"/>
            <p:cNvSpPr/>
            <p:nvPr/>
          </p:nvSpPr>
          <p:spPr>
            <a:xfrm>
              <a:off x="9755640" y="1018440"/>
              <a:ext cx="8317800" cy="8525160"/>
            </a:xfrm>
            <a:custGeom>
              <a:avLst/>
              <a:gdLst>
                <a:gd name="textAreaLeft" fmla="*/ 0 w 8317800"/>
                <a:gd name="textAreaRight" fmla="*/ 8318160 w 8317800"/>
                <a:gd name="textAreaTop" fmla="*/ 0 h 8525160"/>
                <a:gd name="textAreaBottom" fmla="*/ 8525520 h 8525160"/>
              </a:gdLst>
              <a:ahLst/>
              <a:rect l="textAreaLeft" t="textAreaTop" r="textAreaRight" b="textAreaBottom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1" name="Group 12"/>
          <p:cNvGrpSpPr/>
          <p:nvPr/>
        </p:nvGrpSpPr>
        <p:grpSpPr>
          <a:xfrm>
            <a:off x="438120" y="1662120"/>
            <a:ext cx="8115120" cy="7197480"/>
            <a:chOff x="438120" y="1662120"/>
            <a:chExt cx="8115120" cy="7197480"/>
          </a:xfrm>
        </p:grpSpPr>
        <p:sp>
          <p:nvSpPr>
            <p:cNvPr id="242" name="TextBox 13"/>
            <p:cNvSpPr/>
            <p:nvPr/>
          </p:nvSpPr>
          <p:spPr>
            <a:xfrm>
              <a:off x="438120" y="1662120"/>
              <a:ext cx="8115120" cy="128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5040"/>
                </a:lnSpc>
              </a:pPr>
              <a:r>
                <a:rPr b="0" lang="en-US" sz="4200" spc="418" strike="noStrike">
                  <a:solidFill>
                    <a:srgbClr val="04345c"/>
                  </a:solidFill>
                  <a:latin typeface="Glacial Indifference"/>
                </a:rPr>
                <a:t>CARACTERÍSTICAS  ESTRUTURAIS</a:t>
              </a:r>
              <a:endParaRPr b="0" lang="pt-BR" sz="4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3" name="TextBox 14"/>
            <p:cNvSpPr/>
            <p:nvPr/>
          </p:nvSpPr>
          <p:spPr>
            <a:xfrm>
              <a:off x="438120" y="3209400"/>
              <a:ext cx="8115120" cy="56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A fundação do Burj Khalifa é formada por uma grande esteira de concreto armado, suportada por 194 estacas do mesmo material.</a:t>
              </a: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A esteira tem 3,7 metros de espessura e foi construída em quatro vertentes, utilizando ao todo 12.500 metros cúbicos de concreto. </a:t>
              </a: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As estacas de 1,5m de diâmetro x 43m de comprimento, com capacidade projetada de 3.000 toneladas cada, representam as maiores e mais longas estacas convencionalmente disponíveis na região.</a:t>
              </a: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endParaRPr b="0" lang="pt-BR" sz="180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endParaRPr b="0" lang="pt-B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"/>
          <p:cNvPicPr/>
          <p:nvPr/>
        </p:nvPicPr>
        <p:blipFill>
          <a:blip r:embed="rId1"/>
          <a:stretch/>
        </p:blipFill>
        <p:spPr>
          <a:xfrm rot="10479000">
            <a:off x="-1749240" y="-841320"/>
            <a:ext cx="11828160" cy="122569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62600">
            <a:off x="6138720" y="7329240"/>
            <a:ext cx="5075640" cy="52596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4280400">
            <a:off x="15442920" y="-1044360"/>
            <a:ext cx="4000680" cy="4146120"/>
          </a:xfrm>
          <a:prstGeom prst="rect">
            <a:avLst/>
          </a:prstGeom>
          <a:ln w="0">
            <a:noFill/>
          </a:ln>
        </p:spPr>
      </p:pic>
      <p:grpSp>
        <p:nvGrpSpPr>
          <p:cNvPr id="247" name="Group 5"/>
          <p:cNvGrpSpPr/>
          <p:nvPr/>
        </p:nvGrpSpPr>
        <p:grpSpPr>
          <a:xfrm>
            <a:off x="16689240" y="1028880"/>
            <a:ext cx="568440" cy="571320"/>
            <a:chOff x="16689240" y="1028880"/>
            <a:chExt cx="568440" cy="571320"/>
          </a:xfrm>
        </p:grpSpPr>
        <p:sp>
          <p:nvSpPr>
            <p:cNvPr id="248" name="Freeform 6"/>
            <p:cNvSpPr/>
            <p:nvPr/>
          </p:nvSpPr>
          <p:spPr>
            <a:xfrm>
              <a:off x="16689240" y="1028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9" name="Group 7"/>
          <p:cNvGrpSpPr/>
          <p:nvPr/>
        </p:nvGrpSpPr>
        <p:grpSpPr>
          <a:xfrm>
            <a:off x="-149760" y="8077320"/>
            <a:ext cx="1175400" cy="1180800"/>
            <a:chOff x="-149760" y="8077320"/>
            <a:chExt cx="1175400" cy="1180800"/>
          </a:xfrm>
        </p:grpSpPr>
        <p:sp>
          <p:nvSpPr>
            <p:cNvPr id="250" name="Freeform 8"/>
            <p:cNvSpPr/>
            <p:nvPr/>
          </p:nvSpPr>
          <p:spPr>
            <a:xfrm>
              <a:off x="-149760" y="807732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51" name="Picture 9" descr=""/>
          <p:cNvPicPr/>
          <p:nvPr/>
        </p:nvPicPr>
        <p:blipFill>
          <a:blip r:embed="rId4"/>
          <a:srcRect l="0" t="0" r="0" b="4164"/>
          <a:stretch/>
        </p:blipFill>
        <p:spPr>
          <a:xfrm>
            <a:off x="9685080" y="3587400"/>
            <a:ext cx="7758000" cy="61336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0" descr=""/>
          <p:cNvPicPr/>
          <p:nvPr/>
        </p:nvPicPr>
        <p:blipFill>
          <a:blip r:embed="rId5"/>
          <a:stretch/>
        </p:blipFill>
        <p:spPr>
          <a:xfrm>
            <a:off x="1474920" y="3587400"/>
            <a:ext cx="7763400" cy="6210720"/>
          </a:xfrm>
          <a:prstGeom prst="rect">
            <a:avLst/>
          </a:prstGeom>
          <a:ln w="0">
            <a:noFill/>
          </a:ln>
        </p:spPr>
      </p:pic>
      <p:sp>
        <p:nvSpPr>
          <p:cNvPr id="253" name="TextBox 11"/>
          <p:cNvSpPr/>
          <p:nvPr/>
        </p:nvSpPr>
        <p:spPr>
          <a:xfrm>
            <a:off x="1028880" y="952560"/>
            <a:ext cx="8115120" cy="235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04345c"/>
                </a:solidFill>
                <a:latin typeface="Glacial Indifference"/>
              </a:rPr>
              <a:t>Um concreto de alta densidade e baixa permeabilidade foi usado nas fundações, bem como um sistema de proteção catódica sob a esteira, para minimizar quaisquer efeitos prejudiciais de produtos químicos corrosivos nas águas subterrâneas locais.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TextBox 12"/>
          <p:cNvSpPr/>
          <p:nvPr/>
        </p:nvSpPr>
        <p:spPr>
          <a:xfrm>
            <a:off x="8858160" y="952560"/>
            <a:ext cx="8115120" cy="235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330.000 metros cúbicos de concreto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39.000 toneladas de aço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103.000 metros quadrados de vidro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15.500 metros quadrados de aço inoxidáve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4444280" y="5750640"/>
            <a:ext cx="5629680" cy="583416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7741400">
            <a:off x="11785680" y="-1419840"/>
            <a:ext cx="7958160" cy="82468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 rot="14661600">
            <a:off x="-2270880" y="4389480"/>
            <a:ext cx="6598800" cy="683820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11947200">
            <a:off x="-2652840" y="-3516840"/>
            <a:ext cx="8773920" cy="9091800"/>
          </a:xfrm>
          <a:prstGeom prst="rect">
            <a:avLst/>
          </a:prstGeom>
          <a:ln w="0">
            <a:noFill/>
          </a:ln>
        </p:spPr>
      </p:pic>
      <p:grpSp>
        <p:nvGrpSpPr>
          <p:cNvPr id="259" name="Group 6"/>
          <p:cNvGrpSpPr/>
          <p:nvPr/>
        </p:nvGrpSpPr>
        <p:grpSpPr>
          <a:xfrm>
            <a:off x="16080840" y="9258480"/>
            <a:ext cx="1175400" cy="1180800"/>
            <a:chOff x="16080840" y="9258480"/>
            <a:chExt cx="1175400" cy="1180800"/>
          </a:xfrm>
        </p:grpSpPr>
        <p:sp>
          <p:nvSpPr>
            <p:cNvPr id="260" name="Freeform 7"/>
            <p:cNvSpPr/>
            <p:nvPr/>
          </p:nvSpPr>
          <p:spPr>
            <a:xfrm>
              <a:off x="16080840" y="925848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1" name="Group 8"/>
          <p:cNvGrpSpPr/>
          <p:nvPr/>
        </p:nvGrpSpPr>
        <p:grpSpPr>
          <a:xfrm>
            <a:off x="1029960" y="1028880"/>
            <a:ext cx="568440" cy="571320"/>
            <a:chOff x="1029960" y="1028880"/>
            <a:chExt cx="568440" cy="571320"/>
          </a:xfrm>
        </p:grpSpPr>
        <p:sp>
          <p:nvSpPr>
            <p:cNvPr id="262" name="Freeform 9"/>
            <p:cNvSpPr/>
            <p:nvPr/>
          </p:nvSpPr>
          <p:spPr>
            <a:xfrm>
              <a:off x="1029960" y="1028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3" name="Picture 10" descr=""/>
          <p:cNvPicPr/>
          <p:nvPr/>
        </p:nvPicPr>
        <p:blipFill>
          <a:blip r:embed="rId5"/>
          <a:stretch/>
        </p:blipFill>
        <p:spPr>
          <a:xfrm rot="15315000">
            <a:off x="-870120" y="-880200"/>
            <a:ext cx="1936080" cy="200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"/>
          <p:cNvPicPr/>
          <p:nvPr/>
        </p:nvPicPr>
        <p:blipFill>
          <a:blip r:embed="rId6"/>
          <a:stretch/>
        </p:blipFill>
        <p:spPr>
          <a:xfrm rot="690600">
            <a:off x="17438400" y="7418520"/>
            <a:ext cx="2410560" cy="24976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2" descr=""/>
          <p:cNvPicPr/>
          <p:nvPr/>
        </p:nvPicPr>
        <p:blipFill>
          <a:blip r:embed="rId7"/>
          <a:stretch/>
        </p:blipFill>
        <p:spPr>
          <a:xfrm>
            <a:off x="609480" y="122760"/>
            <a:ext cx="7262640" cy="475668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3" descr=""/>
          <p:cNvPicPr/>
          <p:nvPr/>
        </p:nvPicPr>
        <p:blipFill>
          <a:blip r:embed="rId8"/>
          <a:srcRect l="3363" t="0" r="6725" b="0"/>
          <a:stretch/>
        </p:blipFill>
        <p:spPr>
          <a:xfrm>
            <a:off x="609480" y="5297400"/>
            <a:ext cx="7287480" cy="4551120"/>
          </a:xfrm>
          <a:prstGeom prst="rect">
            <a:avLst/>
          </a:prstGeom>
          <a:ln w="0">
            <a:noFill/>
          </a:ln>
        </p:spPr>
      </p:pic>
      <p:grpSp>
        <p:nvGrpSpPr>
          <p:cNvPr id="267" name="Group 14"/>
          <p:cNvGrpSpPr/>
          <p:nvPr/>
        </p:nvGrpSpPr>
        <p:grpSpPr>
          <a:xfrm>
            <a:off x="8640720" y="2941920"/>
            <a:ext cx="8572680" cy="3725640"/>
            <a:chOff x="8640720" y="2941920"/>
            <a:chExt cx="8572680" cy="3725640"/>
          </a:xfrm>
        </p:grpSpPr>
        <p:sp>
          <p:nvSpPr>
            <p:cNvPr id="268" name="TextBox 15"/>
            <p:cNvSpPr/>
            <p:nvPr/>
          </p:nvSpPr>
          <p:spPr>
            <a:xfrm>
              <a:off x="8640720" y="2941920"/>
              <a:ext cx="8572680" cy="63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>
                <a:lnSpc>
                  <a:spcPts val="5040"/>
                </a:lnSpc>
              </a:pPr>
              <a:r>
                <a:rPr b="0" lang="en-US" sz="4200" spc="418" strike="noStrike">
                  <a:solidFill>
                    <a:srgbClr val="04345c"/>
                  </a:solidFill>
                  <a:latin typeface="Glacial Indifference"/>
                </a:rPr>
                <a:t>EQUIPAMENTOS          </a:t>
              </a:r>
              <a:endParaRPr b="0" lang="pt-BR" sz="4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9" name="TextBox 16"/>
            <p:cNvSpPr/>
            <p:nvPr/>
          </p:nvSpPr>
          <p:spPr>
            <a:xfrm>
              <a:off x="8640720" y="3842640"/>
              <a:ext cx="8572680" cy="2824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Três guindastes de torre foram utilizados durante a construção dos níveis superiores, cada um capaz de levantar uma carga de 25 toneladas;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Bombas de alta pressão foram usadas para levar o concreto o mais rápido possível para os níveis mais altos.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3773240" y="5143680"/>
            <a:ext cx="5828760" cy="6040080"/>
          </a:xfrm>
          <a:prstGeom prst="rect">
            <a:avLst/>
          </a:prstGeom>
          <a:ln w="0">
            <a:noFill/>
          </a:ln>
        </p:spPr>
      </p:pic>
      <p:grpSp>
        <p:nvGrpSpPr>
          <p:cNvPr id="271" name="Group 3"/>
          <p:cNvGrpSpPr/>
          <p:nvPr/>
        </p:nvGrpSpPr>
        <p:grpSpPr>
          <a:xfrm>
            <a:off x="9375480" y="-232560"/>
            <a:ext cx="10477800" cy="10739160"/>
            <a:chOff x="9375480" y="-232560"/>
            <a:chExt cx="10477800" cy="10739160"/>
          </a:xfrm>
        </p:grpSpPr>
        <p:sp>
          <p:nvSpPr>
            <p:cNvPr id="272" name="Freeform 4"/>
            <p:cNvSpPr/>
            <p:nvPr/>
          </p:nvSpPr>
          <p:spPr>
            <a:xfrm>
              <a:off x="9375480" y="-232560"/>
              <a:ext cx="10477800" cy="10739160"/>
            </a:xfrm>
            <a:custGeom>
              <a:avLst/>
              <a:gdLst>
                <a:gd name="textAreaLeft" fmla="*/ 0 w 10477800"/>
                <a:gd name="textAreaRight" fmla="*/ 10478160 w 10477800"/>
                <a:gd name="textAreaTop" fmla="*/ 0 h 10739160"/>
                <a:gd name="textAreaBottom" fmla="*/ 10739520 h 10739160"/>
              </a:gdLst>
              <a:ahLst/>
              <a:rect l="textAreaLeft" t="textAreaTop" r="textAreaRight" b="textAreaBottom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73" name="Picture 5" descr=""/>
          <p:cNvPicPr/>
          <p:nvPr/>
        </p:nvPicPr>
        <p:blipFill>
          <a:blip r:embed="rId3">
            <a:alphaModFix amt="9000"/>
          </a:blip>
          <a:stretch/>
        </p:blipFill>
        <p:spPr>
          <a:xfrm rot="12971400">
            <a:off x="-951840" y="-1349640"/>
            <a:ext cx="12139200" cy="125794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6" descr=""/>
          <p:cNvPicPr/>
          <p:nvPr/>
        </p:nvPicPr>
        <p:blipFill>
          <a:blip r:embed="rId4">
            <a:alphaModFix amt="9000"/>
          </a:blip>
          <a:stretch/>
        </p:blipFill>
        <p:spPr>
          <a:xfrm rot="5206800">
            <a:off x="-1205280" y="7270560"/>
            <a:ext cx="6048360" cy="6267960"/>
          </a:xfrm>
          <a:prstGeom prst="rect">
            <a:avLst/>
          </a:prstGeom>
          <a:ln w="0">
            <a:noFill/>
          </a:ln>
        </p:spPr>
      </p:pic>
      <p:grpSp>
        <p:nvGrpSpPr>
          <p:cNvPr id="275" name="Group 7"/>
          <p:cNvGrpSpPr/>
          <p:nvPr/>
        </p:nvGrpSpPr>
        <p:grpSpPr>
          <a:xfrm>
            <a:off x="17496360" y="-219960"/>
            <a:ext cx="789480" cy="793080"/>
            <a:chOff x="17496360" y="-219960"/>
            <a:chExt cx="789480" cy="793080"/>
          </a:xfrm>
        </p:grpSpPr>
        <p:sp>
          <p:nvSpPr>
            <p:cNvPr id="276" name="Freeform 8"/>
            <p:cNvSpPr/>
            <p:nvPr/>
          </p:nvSpPr>
          <p:spPr>
            <a:xfrm>
              <a:off x="17496360" y="-219960"/>
              <a:ext cx="789480" cy="793080"/>
            </a:xfrm>
            <a:custGeom>
              <a:avLst/>
              <a:gdLst>
                <a:gd name="textAreaLeft" fmla="*/ 0 w 789480"/>
                <a:gd name="textAreaRight" fmla="*/ 789840 w 789480"/>
                <a:gd name="textAreaTop" fmla="*/ 0 h 793080"/>
                <a:gd name="textAreaBottom" fmla="*/ 793440 h 79308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77" name="Group 9"/>
          <p:cNvGrpSpPr/>
          <p:nvPr/>
        </p:nvGrpSpPr>
        <p:grpSpPr>
          <a:xfrm>
            <a:off x="-317160" y="1295280"/>
            <a:ext cx="1342440" cy="1348560"/>
            <a:chOff x="-317160" y="1295280"/>
            <a:chExt cx="1342440" cy="1348560"/>
          </a:xfrm>
        </p:grpSpPr>
        <p:sp>
          <p:nvSpPr>
            <p:cNvPr id="278" name="Freeform 10"/>
            <p:cNvSpPr/>
            <p:nvPr/>
          </p:nvSpPr>
          <p:spPr>
            <a:xfrm>
              <a:off x="-317160" y="12952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79" name="Picture 11" descr=""/>
          <p:cNvPicPr/>
          <p:nvPr/>
        </p:nvPicPr>
        <p:blipFill>
          <a:blip r:embed="rId5"/>
          <a:stretch/>
        </p:blipFill>
        <p:spPr>
          <a:xfrm rot="13000200">
            <a:off x="-619560" y="-1194840"/>
            <a:ext cx="2306520" cy="239004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2" descr=""/>
          <p:cNvPicPr/>
          <p:nvPr/>
        </p:nvPicPr>
        <p:blipFill>
          <a:blip r:embed="rId6"/>
          <a:stretch/>
        </p:blipFill>
        <p:spPr>
          <a:xfrm rot="788400">
            <a:off x="17463600" y="8880480"/>
            <a:ext cx="1935720" cy="2005920"/>
          </a:xfrm>
          <a:prstGeom prst="rect">
            <a:avLst/>
          </a:prstGeom>
          <a:ln w="0">
            <a:noFill/>
          </a:ln>
        </p:spPr>
      </p:pic>
      <p:grpSp>
        <p:nvGrpSpPr>
          <p:cNvPr id="281" name="Group 13"/>
          <p:cNvGrpSpPr/>
          <p:nvPr/>
        </p:nvGrpSpPr>
        <p:grpSpPr>
          <a:xfrm>
            <a:off x="354240" y="3836880"/>
            <a:ext cx="8572680" cy="3656160"/>
            <a:chOff x="354240" y="3836880"/>
            <a:chExt cx="8572680" cy="3656160"/>
          </a:xfrm>
        </p:grpSpPr>
        <p:sp>
          <p:nvSpPr>
            <p:cNvPr id="282" name="TextBox 14"/>
            <p:cNvSpPr/>
            <p:nvPr/>
          </p:nvSpPr>
          <p:spPr>
            <a:xfrm>
              <a:off x="354240" y="383688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Mão de obra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3" name="TextBox 15"/>
            <p:cNvSpPr/>
            <p:nvPr/>
          </p:nvSpPr>
          <p:spPr>
            <a:xfrm>
              <a:off x="354240" y="5139000"/>
              <a:ext cx="8572680" cy="235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 </a:t>
              </a: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Quem realizou a obra foi a Samsung Engineering &amp; Construction, da Coreia do Sul, cerca de 12 mil operários, de 30 países diferentes e 380 engenheiros trabalharam na sua  construção.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ts val="3708"/>
                </a:lnSpc>
              </a:pPr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4444280" y="5750640"/>
            <a:ext cx="5629680" cy="583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7741400">
            <a:off x="11785680" y="-1419840"/>
            <a:ext cx="7958160" cy="82468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 rot="14661600">
            <a:off x="-2270880" y="4389480"/>
            <a:ext cx="6598800" cy="68382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11947200">
            <a:off x="-2652840" y="-3516840"/>
            <a:ext cx="8773920" cy="9091800"/>
          </a:xfrm>
          <a:prstGeom prst="rect">
            <a:avLst/>
          </a:prstGeom>
          <a:ln w="0">
            <a:noFill/>
          </a:ln>
        </p:spPr>
      </p:pic>
      <p:grpSp>
        <p:nvGrpSpPr>
          <p:cNvPr id="288" name="Group 6"/>
          <p:cNvGrpSpPr/>
          <p:nvPr/>
        </p:nvGrpSpPr>
        <p:grpSpPr>
          <a:xfrm>
            <a:off x="16080840" y="9258480"/>
            <a:ext cx="1175400" cy="1180800"/>
            <a:chOff x="16080840" y="9258480"/>
            <a:chExt cx="1175400" cy="1180800"/>
          </a:xfrm>
        </p:grpSpPr>
        <p:sp>
          <p:nvSpPr>
            <p:cNvPr id="289" name="Freeform 7"/>
            <p:cNvSpPr/>
            <p:nvPr/>
          </p:nvSpPr>
          <p:spPr>
            <a:xfrm>
              <a:off x="16080840" y="925848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90" name="Group 8"/>
          <p:cNvGrpSpPr/>
          <p:nvPr/>
        </p:nvGrpSpPr>
        <p:grpSpPr>
          <a:xfrm>
            <a:off x="1029960" y="1028880"/>
            <a:ext cx="568440" cy="571320"/>
            <a:chOff x="1029960" y="1028880"/>
            <a:chExt cx="568440" cy="571320"/>
          </a:xfrm>
        </p:grpSpPr>
        <p:sp>
          <p:nvSpPr>
            <p:cNvPr id="291" name="Freeform 9"/>
            <p:cNvSpPr/>
            <p:nvPr/>
          </p:nvSpPr>
          <p:spPr>
            <a:xfrm>
              <a:off x="1029960" y="1028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92" name="Picture 10" descr=""/>
          <p:cNvPicPr/>
          <p:nvPr/>
        </p:nvPicPr>
        <p:blipFill>
          <a:blip r:embed="rId5"/>
          <a:stretch/>
        </p:blipFill>
        <p:spPr>
          <a:xfrm rot="15315000">
            <a:off x="-870120" y="-880200"/>
            <a:ext cx="1936080" cy="200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1" descr=""/>
          <p:cNvPicPr/>
          <p:nvPr/>
        </p:nvPicPr>
        <p:blipFill>
          <a:blip r:embed="rId6"/>
          <a:stretch/>
        </p:blipFill>
        <p:spPr>
          <a:xfrm rot="690600">
            <a:off x="17438400" y="7418520"/>
            <a:ext cx="2410560" cy="2497680"/>
          </a:xfrm>
          <a:prstGeom prst="rect">
            <a:avLst/>
          </a:prstGeom>
          <a:ln w="0">
            <a:noFill/>
          </a:ln>
        </p:spPr>
      </p:pic>
      <p:grpSp>
        <p:nvGrpSpPr>
          <p:cNvPr id="294" name="Group 12"/>
          <p:cNvGrpSpPr/>
          <p:nvPr/>
        </p:nvGrpSpPr>
        <p:grpSpPr>
          <a:xfrm>
            <a:off x="1314360" y="360000"/>
            <a:ext cx="16743600" cy="6559560"/>
            <a:chOff x="1314360" y="360000"/>
            <a:chExt cx="16743600" cy="6559560"/>
          </a:xfrm>
        </p:grpSpPr>
        <p:sp>
          <p:nvSpPr>
            <p:cNvPr id="295" name="TextBox 13"/>
            <p:cNvSpPr/>
            <p:nvPr/>
          </p:nvSpPr>
          <p:spPr>
            <a:xfrm>
              <a:off x="1314360" y="360000"/>
              <a:ext cx="16743600" cy="64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5040"/>
                </a:lnSpc>
              </a:pPr>
              <a:r>
                <a:rPr b="0" lang="en-US" sz="4200" spc="418" strike="noStrike">
                  <a:solidFill>
                    <a:srgbClr val="04345c"/>
                  </a:solidFill>
                  <a:latin typeface="Glacial Indifference"/>
                </a:rPr>
                <a:t>DESAFIOS SUPERADOS</a:t>
              </a:r>
              <a:endParaRPr b="0" lang="pt-BR" sz="4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TextBox 14"/>
            <p:cNvSpPr/>
            <p:nvPr/>
          </p:nvSpPr>
          <p:spPr>
            <a:xfrm>
              <a:off x="1314360" y="1269360"/>
              <a:ext cx="16743600" cy="56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Por ser um local com ventos fortes e constantes, foi-se necessário a construção de três bases largas para aumentar a estabilidade.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Como Dubai possui elevada temperatura, o concreto era despejado a noite com gelo e água fria na mistura.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As bombas de alta pressão que levaram o concreto para as partes mais altas também tinham como objetivo manter a qualidade do mesmo.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O vidro recebeu um preparo próprio para refletir os raios ultravioletas.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O pináculo do edifício foi construído dentro do mesmo e elevado com macacos hidráulicos.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Como o edifício recebe ventos de até 240km/h, as sacadas mais altas receberam vidros valestrados e divisórias arquitetônicas que fazem com que os ventos deslizem nas superfícies das sacadas e treliças, impedindo que as correntes pressionem os vidros e botaram alarmes eólicos que fecham as sacadas quando ocorrerem ventos mais fortes.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97" name="Picture 15" descr=""/>
          <p:cNvPicPr/>
          <p:nvPr/>
        </p:nvPicPr>
        <p:blipFill>
          <a:blip r:embed="rId7"/>
          <a:stretch/>
        </p:blipFill>
        <p:spPr>
          <a:xfrm>
            <a:off x="710280" y="6963480"/>
            <a:ext cx="8147520" cy="316836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6" descr=""/>
          <p:cNvPicPr/>
          <p:nvPr/>
        </p:nvPicPr>
        <p:blipFill>
          <a:blip r:embed="rId8"/>
          <a:stretch/>
        </p:blipFill>
        <p:spPr>
          <a:xfrm>
            <a:off x="9763920" y="6319800"/>
            <a:ext cx="7494840" cy="381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352200">
            <a:off x="11144880" y="2044440"/>
            <a:ext cx="9411840" cy="97531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"/>
          <p:cNvPicPr/>
          <p:nvPr/>
        </p:nvPicPr>
        <p:blipFill>
          <a:blip r:embed="rId2">
            <a:alphaModFix amt="19000"/>
          </a:blip>
          <a:stretch/>
        </p:blipFill>
        <p:spPr>
          <a:xfrm rot="16909800">
            <a:off x="13587840" y="-1623960"/>
            <a:ext cx="5362920" cy="5557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7132200">
            <a:off x="-2495520" y="6911280"/>
            <a:ext cx="5850000" cy="6062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1961000">
            <a:off x="-2446200" y="-1514880"/>
            <a:ext cx="9437040" cy="9779400"/>
          </a:xfrm>
          <a:prstGeom prst="rect">
            <a:avLst/>
          </a:prstGeom>
          <a:ln w="0">
            <a:noFill/>
          </a:ln>
        </p:spPr>
      </p:pic>
      <p:grpSp>
        <p:nvGrpSpPr>
          <p:cNvPr id="303" name="Group 6"/>
          <p:cNvGrpSpPr/>
          <p:nvPr/>
        </p:nvGrpSpPr>
        <p:grpSpPr>
          <a:xfrm>
            <a:off x="17262360" y="479880"/>
            <a:ext cx="1342440" cy="1348560"/>
            <a:chOff x="17262360" y="479880"/>
            <a:chExt cx="1342440" cy="1348560"/>
          </a:xfrm>
        </p:grpSpPr>
        <p:sp>
          <p:nvSpPr>
            <p:cNvPr id="304" name="Freeform 7"/>
            <p:cNvSpPr/>
            <p:nvPr/>
          </p:nvSpPr>
          <p:spPr>
            <a:xfrm>
              <a:off x="17262360" y="4798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05" name="Group 8"/>
          <p:cNvGrpSpPr/>
          <p:nvPr/>
        </p:nvGrpSpPr>
        <p:grpSpPr>
          <a:xfrm>
            <a:off x="458640" y="9281880"/>
            <a:ext cx="568440" cy="571320"/>
            <a:chOff x="458640" y="9281880"/>
            <a:chExt cx="568440" cy="571320"/>
          </a:xfrm>
        </p:grpSpPr>
        <p:sp>
          <p:nvSpPr>
            <p:cNvPr id="306" name="Freeform 9"/>
            <p:cNvSpPr/>
            <p:nvPr/>
          </p:nvSpPr>
          <p:spPr>
            <a:xfrm>
              <a:off x="458640" y="9281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07" name="Picture 10" descr=""/>
          <p:cNvPicPr/>
          <p:nvPr/>
        </p:nvPicPr>
        <p:blipFill>
          <a:blip r:embed="rId5"/>
          <a:stretch/>
        </p:blipFill>
        <p:spPr>
          <a:xfrm rot="2938200">
            <a:off x="1225080" y="9321480"/>
            <a:ext cx="1862640" cy="1930320"/>
          </a:xfrm>
          <a:prstGeom prst="rect">
            <a:avLst/>
          </a:prstGeom>
          <a:ln w="0">
            <a:noFill/>
          </a:ln>
        </p:spPr>
      </p:pic>
      <p:grpSp>
        <p:nvGrpSpPr>
          <p:cNvPr id="308" name="Group 11"/>
          <p:cNvGrpSpPr/>
          <p:nvPr/>
        </p:nvGrpSpPr>
        <p:grpSpPr>
          <a:xfrm>
            <a:off x="5070240" y="717840"/>
            <a:ext cx="8572680" cy="1742040"/>
            <a:chOff x="5070240" y="717840"/>
            <a:chExt cx="8572680" cy="1742040"/>
          </a:xfrm>
        </p:grpSpPr>
        <p:sp>
          <p:nvSpPr>
            <p:cNvPr id="309" name="TextBox 12"/>
            <p:cNvSpPr/>
            <p:nvPr/>
          </p:nvSpPr>
          <p:spPr>
            <a:xfrm>
              <a:off x="5070240" y="71784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Curiosidades 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0" name="TextBox 13"/>
            <p:cNvSpPr/>
            <p:nvPr/>
          </p:nvSpPr>
          <p:spPr>
            <a:xfrm>
              <a:off x="5070240" y="203040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11" name="Group 14"/>
          <p:cNvGrpSpPr/>
          <p:nvPr/>
        </p:nvGrpSpPr>
        <p:grpSpPr>
          <a:xfrm>
            <a:off x="816840" y="1742040"/>
            <a:ext cx="6520320" cy="1341360"/>
            <a:chOff x="816840" y="1742040"/>
            <a:chExt cx="6520320" cy="1341360"/>
          </a:xfrm>
        </p:grpSpPr>
        <p:sp>
          <p:nvSpPr>
            <p:cNvPr id="312" name="TextBox 15"/>
            <p:cNvSpPr/>
            <p:nvPr/>
          </p:nvSpPr>
          <p:spPr>
            <a:xfrm>
              <a:off x="816840" y="1742040"/>
              <a:ext cx="6520320" cy="82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6571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3" name="TextBox 16"/>
            <p:cNvSpPr/>
            <p:nvPr/>
          </p:nvSpPr>
          <p:spPr>
            <a:xfrm>
              <a:off x="816840" y="2725560"/>
              <a:ext cx="6520320" cy="35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2820"/>
                </a:lnSpc>
              </a:pPr>
              <a:r>
                <a:rPr b="0" lang="en-US" sz="1879" spc="-1" strike="noStrike">
                  <a:solidFill>
                    <a:srgbClr val="04345c"/>
                  </a:solidFill>
                  <a:latin typeface="Glacial Indifference"/>
                </a:rPr>
                <a:t> </a:t>
              </a:r>
              <a:endParaRPr b="0" lang="pt-BR" sz="1879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4" name="TextBox 17"/>
          <p:cNvSpPr/>
          <p:nvPr/>
        </p:nvSpPr>
        <p:spPr>
          <a:xfrm>
            <a:off x="0" y="3240000"/>
            <a:ext cx="1746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O arranha-céu consome um milhão de litros de água por dia.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5" name="TextBox 18"/>
          <p:cNvSpPr/>
          <p:nvPr/>
        </p:nvSpPr>
        <p:spPr>
          <a:xfrm>
            <a:off x="0" y="1752480"/>
            <a:ext cx="1728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Para criar o design dessa torre, o arquiteto se inspirou no lírio-aranha, flor típica do deserto da região.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6" name="TextBox 19"/>
          <p:cNvSpPr/>
          <p:nvPr/>
        </p:nvSpPr>
        <p:spPr>
          <a:xfrm>
            <a:off x="-31680" y="3420000"/>
            <a:ext cx="17491680" cy="94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7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Para limpar todas as janelas de Burj Khalifa, seria necessário, pelo menos 4 meses.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7" name="TextBox 20"/>
          <p:cNvSpPr/>
          <p:nvPr/>
        </p:nvSpPr>
        <p:spPr>
          <a:xfrm>
            <a:off x="0" y="5220000"/>
            <a:ext cx="1746000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 </a:t>
            </a: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Os aços que foram precisos para construír Burj Khalifa, daria para construír uma ponte chegando até 1/4 do planeta Terra.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8" name="TextBox 21"/>
          <p:cNvSpPr/>
          <p:nvPr/>
        </p:nvSpPr>
        <p:spPr>
          <a:xfrm>
            <a:off x="0" y="6300000"/>
            <a:ext cx="1746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 </a:t>
            </a: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Em 2011 um homem se suicidou pulando do 147º andar.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9" name="TextBox 22"/>
          <p:cNvSpPr/>
          <p:nvPr/>
        </p:nvSpPr>
        <p:spPr>
          <a:xfrm>
            <a:off x="0" y="2589120"/>
            <a:ext cx="1746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O Burj Khalifa é todo constituído de concreto e aço, além de ser coberto por 28 mil painéis de vidro.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0" name="TextBox 23"/>
          <p:cNvSpPr/>
          <p:nvPr/>
        </p:nvSpPr>
        <p:spPr>
          <a:xfrm>
            <a:off x="0" y="4569120"/>
            <a:ext cx="1746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No andar 124, fica o mirante “At the top”, a 442 metros de altura, permitindo uma visão 360° da cidade.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1" name="TextBox 24"/>
          <p:cNvSpPr/>
          <p:nvPr/>
        </p:nvSpPr>
        <p:spPr>
          <a:xfrm>
            <a:off x="17280" y="6840000"/>
            <a:ext cx="17622720" cy="235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Do andar 45 ao 108 estão residências ultraluxuosas em áreas totalmente privadas, com salas de recreação, piscinas internas e externas e jacuzzis.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   </a:t>
            </a: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Pode ser visto a até 95km de distância.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  </a:t>
            </a: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A diferença de temperatura entre o solo e o topó pode variar em até 8°C e um estudo com base em dados de satélite foi realizado para reduzir essa discrepância climática em seu interior.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2747960" y="1675080"/>
            <a:ext cx="9022680" cy="934992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6200000">
            <a:off x="13615560" y="-2642400"/>
            <a:ext cx="5534280" cy="573516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 rot="11947200">
            <a:off x="-2710080" y="-2115360"/>
            <a:ext cx="8773920" cy="9091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20703000">
            <a:off x="-1451520" y="4448160"/>
            <a:ext cx="6598800" cy="6838200"/>
          </a:xfrm>
          <a:prstGeom prst="rect">
            <a:avLst/>
          </a:prstGeom>
          <a:ln w="0">
            <a:noFill/>
          </a:ln>
        </p:spPr>
      </p:pic>
      <p:sp>
        <p:nvSpPr>
          <p:cNvPr id="56" name="TextBox 6"/>
          <p:cNvSpPr/>
          <p:nvPr/>
        </p:nvSpPr>
        <p:spPr>
          <a:xfrm>
            <a:off x="1285560" y="3339720"/>
            <a:ext cx="15716160" cy="457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1999"/>
              </a:lnSpc>
            </a:pPr>
            <a:r>
              <a:rPr b="0" lang="en-US" sz="12000" spc="1197" strike="noStrike">
                <a:solidFill>
                  <a:srgbClr val="04345c"/>
                </a:solidFill>
                <a:latin typeface="Glacial Indifference Bold"/>
              </a:rPr>
              <a:t>HIDRELÉTRICA DAS TRÊS GARGANTAS</a:t>
            </a:r>
            <a:endParaRPr b="0" lang="pt-BR" sz="1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352200">
            <a:off x="11144880" y="2044440"/>
            <a:ext cx="9411840" cy="97531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"/>
          <p:cNvPicPr/>
          <p:nvPr/>
        </p:nvPicPr>
        <p:blipFill>
          <a:blip r:embed="rId2">
            <a:alphaModFix amt="19000"/>
          </a:blip>
          <a:stretch/>
        </p:blipFill>
        <p:spPr>
          <a:xfrm rot="16909800">
            <a:off x="13587840" y="-1623960"/>
            <a:ext cx="5362920" cy="5557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7132200">
            <a:off x="-2495520" y="6911280"/>
            <a:ext cx="5850000" cy="606204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1961000">
            <a:off x="-2446200" y="-1514880"/>
            <a:ext cx="9437040" cy="9779400"/>
          </a:xfrm>
          <a:prstGeom prst="rect">
            <a:avLst/>
          </a:prstGeom>
          <a:ln w="0">
            <a:noFill/>
          </a:ln>
        </p:spPr>
      </p:pic>
      <p:grpSp>
        <p:nvGrpSpPr>
          <p:cNvPr id="326" name="Group 6"/>
          <p:cNvGrpSpPr/>
          <p:nvPr/>
        </p:nvGrpSpPr>
        <p:grpSpPr>
          <a:xfrm>
            <a:off x="17262360" y="479880"/>
            <a:ext cx="1342440" cy="1348560"/>
            <a:chOff x="17262360" y="479880"/>
            <a:chExt cx="1342440" cy="1348560"/>
          </a:xfrm>
        </p:grpSpPr>
        <p:sp>
          <p:nvSpPr>
            <p:cNvPr id="327" name="Freeform 7"/>
            <p:cNvSpPr/>
            <p:nvPr/>
          </p:nvSpPr>
          <p:spPr>
            <a:xfrm>
              <a:off x="17262360" y="4798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28" name="Group 8"/>
          <p:cNvGrpSpPr/>
          <p:nvPr/>
        </p:nvGrpSpPr>
        <p:grpSpPr>
          <a:xfrm>
            <a:off x="458640" y="9281880"/>
            <a:ext cx="568440" cy="571320"/>
            <a:chOff x="458640" y="9281880"/>
            <a:chExt cx="568440" cy="571320"/>
          </a:xfrm>
        </p:grpSpPr>
        <p:sp>
          <p:nvSpPr>
            <p:cNvPr id="329" name="Freeform 9"/>
            <p:cNvSpPr/>
            <p:nvPr/>
          </p:nvSpPr>
          <p:spPr>
            <a:xfrm>
              <a:off x="458640" y="9281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30" name="Picture 10" descr=""/>
          <p:cNvPicPr/>
          <p:nvPr/>
        </p:nvPicPr>
        <p:blipFill>
          <a:blip r:embed="rId5"/>
          <a:stretch/>
        </p:blipFill>
        <p:spPr>
          <a:xfrm rot="2938200">
            <a:off x="1225080" y="9321480"/>
            <a:ext cx="1862640" cy="19303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1" descr=""/>
          <p:cNvPicPr/>
          <p:nvPr/>
        </p:nvPicPr>
        <p:blipFill>
          <a:blip r:embed="rId6"/>
          <a:stretch/>
        </p:blipFill>
        <p:spPr>
          <a:xfrm>
            <a:off x="9586080" y="2028600"/>
            <a:ext cx="8508960" cy="5473800"/>
          </a:xfrm>
          <a:prstGeom prst="rect">
            <a:avLst/>
          </a:prstGeom>
          <a:ln w="0">
            <a:noFill/>
          </a:ln>
        </p:spPr>
      </p:pic>
      <p:grpSp>
        <p:nvGrpSpPr>
          <p:cNvPr id="332" name="Group 12"/>
          <p:cNvGrpSpPr/>
          <p:nvPr/>
        </p:nvGrpSpPr>
        <p:grpSpPr>
          <a:xfrm>
            <a:off x="5070240" y="717840"/>
            <a:ext cx="8572680" cy="1742040"/>
            <a:chOff x="5070240" y="717840"/>
            <a:chExt cx="8572680" cy="1742040"/>
          </a:xfrm>
        </p:grpSpPr>
        <p:sp>
          <p:nvSpPr>
            <p:cNvPr id="333" name="TextBox 13"/>
            <p:cNvSpPr/>
            <p:nvPr/>
          </p:nvSpPr>
          <p:spPr>
            <a:xfrm>
              <a:off x="5070240" y="71784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Curiosidades 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4" name="TextBox 14"/>
            <p:cNvSpPr/>
            <p:nvPr/>
          </p:nvSpPr>
          <p:spPr>
            <a:xfrm>
              <a:off x="5070240" y="203040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5" name="TextBox 15"/>
          <p:cNvSpPr/>
          <p:nvPr/>
        </p:nvSpPr>
        <p:spPr>
          <a:xfrm>
            <a:off x="-16560" y="1952280"/>
            <a:ext cx="9372960" cy="564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Possui 57 elevadores que trafegam a uma velocidade média de 10m/s (36km/h), sendo que três deles são rápidos parando estrategicamente nos andares 43, 76 e 123, andares para mudança de elevador.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O sistema de esgoto do prédio não é interligado ao sistema de esgoto da cidade, por isso são usados caminhões para realizar o transporte até as usinas de tratamento de esgoto;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É possível ver o sol se por duas vezes no Burj Khalifa, a primeira nos andares inferiores e depois na torre de observação.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Possui o restaurante mais alto do mundo "At.mosphere", localizado no 122° andar.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337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338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39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340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341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42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2" descr=""/>
          <p:cNvPicPr/>
          <p:nvPr/>
        </p:nvPicPr>
        <p:blipFill>
          <a:blip r:embed="rId7"/>
          <a:stretch/>
        </p:blipFill>
        <p:spPr>
          <a:xfrm>
            <a:off x="1028880" y="1314360"/>
            <a:ext cx="3277440" cy="57502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3" descr=""/>
          <p:cNvPicPr/>
          <p:nvPr/>
        </p:nvPicPr>
        <p:blipFill>
          <a:blip r:embed="rId8"/>
          <a:stretch/>
        </p:blipFill>
        <p:spPr>
          <a:xfrm>
            <a:off x="6109560" y="1742040"/>
            <a:ext cx="6588360" cy="4934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4" descr=""/>
          <p:cNvPicPr/>
          <p:nvPr/>
        </p:nvPicPr>
        <p:blipFill>
          <a:blip r:embed="rId9"/>
          <a:stretch/>
        </p:blipFill>
        <p:spPr>
          <a:xfrm>
            <a:off x="14183640" y="1314360"/>
            <a:ext cx="3002760" cy="536220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5" descr=""/>
          <p:cNvPicPr/>
          <p:nvPr/>
        </p:nvPicPr>
        <p:blipFill>
          <a:blip r:embed="rId10"/>
          <a:stretch/>
        </p:blipFill>
        <p:spPr>
          <a:xfrm>
            <a:off x="4306680" y="6894360"/>
            <a:ext cx="4022640" cy="301320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6" descr=""/>
          <p:cNvPicPr/>
          <p:nvPr/>
        </p:nvPicPr>
        <p:blipFill>
          <a:blip r:embed="rId11"/>
          <a:stretch/>
        </p:blipFill>
        <p:spPr>
          <a:xfrm>
            <a:off x="9584640" y="7065000"/>
            <a:ext cx="6735960" cy="2660040"/>
          </a:xfrm>
          <a:prstGeom prst="rect">
            <a:avLst/>
          </a:prstGeom>
          <a:ln w="0">
            <a:noFill/>
          </a:ln>
        </p:spPr>
      </p:pic>
      <p:grpSp>
        <p:nvGrpSpPr>
          <p:cNvPr id="351" name="Group 17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352" name="TextBox 18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TextBox 19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355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356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57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358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359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60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12" descr=""/>
          <p:cNvPicPr/>
          <p:nvPr/>
        </p:nvPicPr>
        <p:blipFill>
          <a:blip r:embed="rId7"/>
          <a:stretch/>
        </p:blipFill>
        <p:spPr>
          <a:xfrm>
            <a:off x="1478880" y="1742040"/>
            <a:ext cx="3980160" cy="597024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3" descr=""/>
          <p:cNvPicPr/>
          <p:nvPr/>
        </p:nvPicPr>
        <p:blipFill>
          <a:blip r:embed="rId8"/>
          <a:stretch/>
        </p:blipFill>
        <p:spPr>
          <a:xfrm>
            <a:off x="12767040" y="1742040"/>
            <a:ext cx="4491720" cy="6019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4" descr=""/>
          <p:cNvPicPr/>
          <p:nvPr/>
        </p:nvPicPr>
        <p:blipFill>
          <a:blip r:embed="rId9"/>
          <a:stretch/>
        </p:blipFill>
        <p:spPr>
          <a:xfrm>
            <a:off x="5750280" y="2279880"/>
            <a:ext cx="6725520" cy="4928400"/>
          </a:xfrm>
          <a:prstGeom prst="rect">
            <a:avLst/>
          </a:prstGeom>
          <a:ln w="0">
            <a:noFill/>
          </a:ln>
        </p:spPr>
      </p:pic>
      <p:grpSp>
        <p:nvGrpSpPr>
          <p:cNvPr id="367" name="Group 15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368" name="TextBox 16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9" name="TextBox 17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371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372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73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374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375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76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2" descr=""/>
          <p:cNvPicPr/>
          <p:nvPr/>
        </p:nvPicPr>
        <p:blipFill>
          <a:blip r:embed="rId7"/>
          <a:stretch/>
        </p:blipFill>
        <p:spPr>
          <a:xfrm>
            <a:off x="5542560" y="1314360"/>
            <a:ext cx="7722360" cy="750492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3" descr=""/>
          <p:cNvPicPr/>
          <p:nvPr/>
        </p:nvPicPr>
        <p:blipFill>
          <a:blip r:embed="rId8"/>
          <a:stretch/>
        </p:blipFill>
        <p:spPr>
          <a:xfrm>
            <a:off x="609480" y="1318320"/>
            <a:ext cx="4221720" cy="263088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4" descr=""/>
          <p:cNvPicPr/>
          <p:nvPr/>
        </p:nvPicPr>
        <p:blipFill>
          <a:blip r:embed="rId9"/>
          <a:stretch/>
        </p:blipFill>
        <p:spPr>
          <a:xfrm>
            <a:off x="609480" y="5528880"/>
            <a:ext cx="4507560" cy="32904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5" descr=""/>
          <p:cNvPicPr/>
          <p:nvPr/>
        </p:nvPicPr>
        <p:blipFill>
          <a:blip r:embed="rId10"/>
          <a:stretch/>
        </p:blipFill>
        <p:spPr>
          <a:xfrm>
            <a:off x="13690440" y="1314360"/>
            <a:ext cx="4159080" cy="311508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16" descr=""/>
          <p:cNvPicPr/>
          <p:nvPr/>
        </p:nvPicPr>
        <p:blipFill>
          <a:blip r:embed="rId11"/>
          <a:stretch/>
        </p:blipFill>
        <p:spPr>
          <a:xfrm>
            <a:off x="13690440" y="5901840"/>
            <a:ext cx="4159080" cy="2917440"/>
          </a:xfrm>
          <a:prstGeom prst="rect">
            <a:avLst/>
          </a:prstGeom>
          <a:ln w="0">
            <a:noFill/>
          </a:ln>
        </p:spPr>
      </p:pic>
      <p:grpSp>
        <p:nvGrpSpPr>
          <p:cNvPr id="385" name="Group 17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386" name="TextBox 18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7" name="TextBox 19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615000">
            <a:off x="11325240" y="2430000"/>
            <a:ext cx="9621000" cy="997020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3" descr=""/>
          <p:cNvPicPr/>
          <p:nvPr/>
        </p:nvPicPr>
        <p:blipFill>
          <a:blip r:embed="rId2"/>
          <a:stretch/>
        </p:blipFill>
        <p:spPr>
          <a:xfrm rot="16008600">
            <a:off x="15506640" y="-868320"/>
            <a:ext cx="1676520" cy="173736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12962400">
            <a:off x="1847880" y="-2416680"/>
            <a:ext cx="14592240" cy="151214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1837400">
            <a:off x="-1039680" y="-1159560"/>
            <a:ext cx="5851440" cy="60638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6" descr=""/>
          <p:cNvPicPr/>
          <p:nvPr/>
        </p:nvPicPr>
        <p:blipFill>
          <a:blip r:embed="rId5"/>
          <a:stretch/>
        </p:blipFill>
        <p:spPr>
          <a:xfrm rot="5092200">
            <a:off x="1063800" y="8947800"/>
            <a:ext cx="2787120" cy="2887920"/>
          </a:xfrm>
          <a:prstGeom prst="rect">
            <a:avLst/>
          </a:prstGeom>
          <a:ln w="0">
            <a:noFill/>
          </a:ln>
        </p:spPr>
      </p:pic>
      <p:grpSp>
        <p:nvGrpSpPr>
          <p:cNvPr id="393" name="Group 7"/>
          <p:cNvGrpSpPr/>
          <p:nvPr/>
        </p:nvGrpSpPr>
        <p:grpSpPr>
          <a:xfrm>
            <a:off x="-149760" y="7954200"/>
            <a:ext cx="1175400" cy="1180800"/>
            <a:chOff x="-149760" y="7954200"/>
            <a:chExt cx="1175400" cy="1180800"/>
          </a:xfrm>
        </p:grpSpPr>
        <p:sp>
          <p:nvSpPr>
            <p:cNvPr id="394" name="Freeform 8"/>
            <p:cNvSpPr/>
            <p:nvPr/>
          </p:nvSpPr>
          <p:spPr>
            <a:xfrm>
              <a:off x="-149760" y="795420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95" name="Group 9"/>
          <p:cNvGrpSpPr/>
          <p:nvPr/>
        </p:nvGrpSpPr>
        <p:grpSpPr>
          <a:xfrm>
            <a:off x="17260560" y="743040"/>
            <a:ext cx="568440" cy="571320"/>
            <a:chOff x="17260560" y="743040"/>
            <a:chExt cx="568440" cy="571320"/>
          </a:xfrm>
        </p:grpSpPr>
        <p:sp>
          <p:nvSpPr>
            <p:cNvPr id="396" name="Freeform 10"/>
            <p:cNvSpPr/>
            <p:nvPr/>
          </p:nvSpPr>
          <p:spPr>
            <a:xfrm>
              <a:off x="1726056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97" name="TextBox 11"/>
          <p:cNvSpPr/>
          <p:nvPr/>
        </p:nvSpPr>
        <p:spPr>
          <a:xfrm>
            <a:off x="2485800" y="633960"/>
            <a:ext cx="13316040" cy="12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601"/>
              </a:lnSpc>
            </a:pPr>
            <a:r>
              <a:rPr b="0" lang="en-US" sz="8000" spc="-1" strike="noStrike">
                <a:solidFill>
                  <a:srgbClr val="6bd4cd"/>
                </a:solidFill>
                <a:latin typeface="Glacial Indifference"/>
              </a:rPr>
              <a:t>Referencial bibliográfico</a:t>
            </a:r>
            <a:endParaRPr b="0" lang="pt-BR" sz="8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8" name="TextBox 12"/>
          <p:cNvSpPr/>
          <p:nvPr/>
        </p:nvSpPr>
        <p:spPr>
          <a:xfrm>
            <a:off x="1028880" y="1894320"/>
            <a:ext cx="16230240" cy="329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https://revistamt.com.br/Materias/Exibir/a-construcao-da-hidreletrica-das-tres-gargantas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https://chinanaminhavida.com/2016/07/01/hidreletrica-de-3-gargantas-china/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https://laparola.com.br/burj-khalifa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https://www.fatosdesconhecidos.com.br/dubai-retira-o-esgoto-em-caminhoes/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https://www.youtube.com/watch?v=EXRV5T1xnnM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https://amauryjr.blog.bol.uol.com.br/2021/07/27/voce-sabia-10-fatos-curiosos-sobre-o-predio-mais-alto-do-mundo/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37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9986400">
            <a:off x="-4101480" y="-524520"/>
            <a:ext cx="8880480" cy="92026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3" descr=""/>
          <p:cNvPicPr/>
          <p:nvPr/>
        </p:nvPicPr>
        <p:blipFill>
          <a:blip r:embed="rId2">
            <a:alphaModFix amt="19000"/>
          </a:blip>
          <a:stretch/>
        </p:blipFill>
        <p:spPr>
          <a:xfrm rot="5375400">
            <a:off x="-488880" y="7372080"/>
            <a:ext cx="4692960" cy="48632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6087000">
            <a:off x="16499520" y="4419360"/>
            <a:ext cx="6598800" cy="683820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7179200">
            <a:off x="10604520" y="-4494960"/>
            <a:ext cx="9951120" cy="10311840"/>
          </a:xfrm>
          <a:prstGeom prst="rect">
            <a:avLst/>
          </a:prstGeom>
          <a:ln w="0">
            <a:noFill/>
          </a:ln>
        </p:spPr>
      </p:pic>
      <p:grpSp>
        <p:nvGrpSpPr>
          <p:cNvPr id="61" name="Group 6"/>
          <p:cNvGrpSpPr/>
          <p:nvPr/>
        </p:nvGrpSpPr>
        <p:grpSpPr>
          <a:xfrm>
            <a:off x="458640" y="8972640"/>
            <a:ext cx="568440" cy="571320"/>
            <a:chOff x="458640" y="8972640"/>
            <a:chExt cx="568440" cy="571320"/>
          </a:xfrm>
        </p:grpSpPr>
        <p:sp>
          <p:nvSpPr>
            <p:cNvPr id="62" name="Freeform 7"/>
            <p:cNvSpPr/>
            <p:nvPr/>
          </p:nvSpPr>
          <p:spPr>
            <a:xfrm>
              <a:off x="458640" y="89726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3" name="Group 8"/>
          <p:cNvGrpSpPr/>
          <p:nvPr/>
        </p:nvGrpSpPr>
        <p:grpSpPr>
          <a:xfrm>
            <a:off x="9755280" y="1018800"/>
            <a:ext cx="8038440" cy="8238960"/>
            <a:chOff x="9755280" y="1018800"/>
            <a:chExt cx="8038440" cy="8238960"/>
          </a:xfrm>
        </p:grpSpPr>
        <p:sp>
          <p:nvSpPr>
            <p:cNvPr id="64" name="Freeform 9"/>
            <p:cNvSpPr/>
            <p:nvPr/>
          </p:nvSpPr>
          <p:spPr>
            <a:xfrm>
              <a:off x="9755280" y="1018800"/>
              <a:ext cx="8038440" cy="8238960"/>
            </a:xfrm>
            <a:custGeom>
              <a:avLst/>
              <a:gdLst>
                <a:gd name="textAreaLeft" fmla="*/ 0 w 8038440"/>
                <a:gd name="textAreaRight" fmla="*/ 8038800 w 8038440"/>
                <a:gd name="textAreaTop" fmla="*/ 0 h 8238960"/>
                <a:gd name="textAreaBottom" fmla="*/ 8239320 h 8238960"/>
              </a:gdLst>
              <a:ahLst/>
              <a:rect l="textAreaLeft" t="textAreaTop" r="textAreaRight" b="textAreaBottom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5" name="Picture 10" descr=""/>
          <p:cNvPicPr/>
          <p:nvPr/>
        </p:nvPicPr>
        <p:blipFill>
          <a:blip r:embed="rId6"/>
          <a:stretch/>
        </p:blipFill>
        <p:spPr>
          <a:xfrm rot="19540200">
            <a:off x="16603920" y="-437760"/>
            <a:ext cx="2350440" cy="243576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11" descr=""/>
          <p:cNvPicPr/>
          <p:nvPr/>
        </p:nvPicPr>
        <p:blipFill>
          <a:blip r:embed="rId7"/>
          <a:stretch/>
        </p:blipFill>
        <p:spPr>
          <a:xfrm rot="3783000">
            <a:off x="1393560" y="8897400"/>
            <a:ext cx="1936080" cy="2006280"/>
          </a:xfrm>
          <a:prstGeom prst="rect">
            <a:avLst/>
          </a:prstGeom>
          <a:ln w="0">
            <a:noFill/>
          </a:ln>
        </p:spPr>
      </p:pic>
      <p:grpSp>
        <p:nvGrpSpPr>
          <p:cNvPr id="67" name="Group 12"/>
          <p:cNvGrpSpPr/>
          <p:nvPr/>
        </p:nvGrpSpPr>
        <p:grpSpPr>
          <a:xfrm>
            <a:off x="338040" y="2182680"/>
            <a:ext cx="9407160" cy="5172120"/>
            <a:chOff x="338040" y="2182680"/>
            <a:chExt cx="9407160" cy="5172120"/>
          </a:xfrm>
        </p:grpSpPr>
        <p:sp>
          <p:nvSpPr>
            <p:cNvPr id="68" name="TextBox 13"/>
            <p:cNvSpPr/>
            <p:nvPr/>
          </p:nvSpPr>
          <p:spPr>
            <a:xfrm>
              <a:off x="338040" y="2182680"/>
              <a:ext cx="9407160" cy="128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5040"/>
                </a:lnSpc>
              </a:pPr>
              <a:r>
                <a:rPr b="0" lang="en-US" sz="4200" spc="418" strike="noStrike">
                  <a:solidFill>
                    <a:srgbClr val="6bd4cd"/>
                  </a:solidFill>
                  <a:latin typeface="Glacial Indifference"/>
                </a:rPr>
                <a:t>CARACTERÍSTICAS  ESTRUTURAIS</a:t>
              </a:r>
              <a:endParaRPr b="0" lang="pt-BR" sz="4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" name="TextBox 14"/>
            <p:cNvSpPr/>
            <p:nvPr/>
          </p:nvSpPr>
          <p:spPr>
            <a:xfrm>
              <a:off x="338040" y="3117240"/>
              <a:ext cx="9407160" cy="423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708"/>
                </a:lnSpc>
              </a:pP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6bd4cd"/>
                  </a:solidFill>
                  <a:latin typeface="Glacial Indifference"/>
                </a:rPr>
                <a:t>É uma estrutura de concreto armado que possui 27.200.000 m³ de concreto e 463.000 toneladas de aço, com dimensão de 180m de altura e 2 km de extensão.</a:t>
              </a: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6bd4cd"/>
                  </a:solidFill>
                  <a:latin typeface="Glacial Indifference"/>
                </a:rPr>
                <a:t>Por conta desta elevada dimensão foram necessários vários métodos de resfriamento, entres eles: resfriar os agregados, materiais e a areia, acrescentar gelo na mistura e sistema de spray de névoa para bloquear a radiação solar. Evitando-se assim  o superaquecimento do concreto.</a:t>
              </a:r>
              <a:endParaRPr b="0" lang="pt-BR" sz="247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4444280" y="5750640"/>
            <a:ext cx="5629680" cy="583416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17741400">
            <a:off x="11785680" y="-1419840"/>
            <a:ext cx="7958160" cy="824688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 rot="14661600">
            <a:off x="-2270880" y="4389480"/>
            <a:ext cx="6598800" cy="6838200"/>
          </a:xfrm>
          <a:prstGeom prst="rect">
            <a:avLst/>
          </a:prstGeom>
          <a:ln w="0">
            <a:noFill/>
          </a:ln>
        </p:spPr>
      </p:pic>
      <p:pic>
        <p:nvPicPr>
          <p:cNvPr id="73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11947200">
            <a:off x="-2652840" y="-3516840"/>
            <a:ext cx="8773920" cy="9091800"/>
          </a:xfrm>
          <a:prstGeom prst="rect">
            <a:avLst/>
          </a:prstGeom>
          <a:ln w="0">
            <a:noFill/>
          </a:ln>
        </p:spPr>
      </p:pic>
      <p:grpSp>
        <p:nvGrpSpPr>
          <p:cNvPr id="74" name="Group 6"/>
          <p:cNvGrpSpPr/>
          <p:nvPr/>
        </p:nvGrpSpPr>
        <p:grpSpPr>
          <a:xfrm>
            <a:off x="16080840" y="9258480"/>
            <a:ext cx="1175400" cy="1180800"/>
            <a:chOff x="16080840" y="9258480"/>
            <a:chExt cx="1175400" cy="1180800"/>
          </a:xfrm>
        </p:grpSpPr>
        <p:sp>
          <p:nvSpPr>
            <p:cNvPr id="75" name="Freeform 7"/>
            <p:cNvSpPr/>
            <p:nvPr/>
          </p:nvSpPr>
          <p:spPr>
            <a:xfrm>
              <a:off x="16080840" y="925848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" name="Group 8"/>
          <p:cNvGrpSpPr/>
          <p:nvPr/>
        </p:nvGrpSpPr>
        <p:grpSpPr>
          <a:xfrm>
            <a:off x="1029960" y="1028880"/>
            <a:ext cx="568440" cy="571320"/>
            <a:chOff x="1029960" y="1028880"/>
            <a:chExt cx="568440" cy="571320"/>
          </a:xfrm>
        </p:grpSpPr>
        <p:sp>
          <p:nvSpPr>
            <p:cNvPr id="77" name="Freeform 9"/>
            <p:cNvSpPr/>
            <p:nvPr/>
          </p:nvSpPr>
          <p:spPr>
            <a:xfrm>
              <a:off x="1029960" y="1028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78" name="Picture 10" descr=""/>
          <p:cNvPicPr/>
          <p:nvPr/>
        </p:nvPicPr>
        <p:blipFill>
          <a:blip r:embed="rId5"/>
          <a:stretch/>
        </p:blipFill>
        <p:spPr>
          <a:xfrm rot="15315000">
            <a:off x="-870120" y="-880200"/>
            <a:ext cx="1936080" cy="200628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11" descr=""/>
          <p:cNvPicPr/>
          <p:nvPr/>
        </p:nvPicPr>
        <p:blipFill>
          <a:blip r:embed="rId6"/>
          <a:stretch/>
        </p:blipFill>
        <p:spPr>
          <a:xfrm rot="690600">
            <a:off x="17438400" y="7418520"/>
            <a:ext cx="2410560" cy="249768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12" descr=""/>
          <p:cNvPicPr/>
          <p:nvPr/>
        </p:nvPicPr>
        <p:blipFill>
          <a:blip r:embed="rId7"/>
          <a:stretch/>
        </p:blipFill>
        <p:spPr>
          <a:xfrm>
            <a:off x="135000" y="122760"/>
            <a:ext cx="9008640" cy="600552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13" descr=""/>
          <p:cNvPicPr/>
          <p:nvPr/>
        </p:nvPicPr>
        <p:blipFill>
          <a:blip r:embed="rId8"/>
          <a:srcRect l="58543" t="7122" r="0" b="54311"/>
          <a:stretch/>
        </p:blipFill>
        <p:spPr>
          <a:xfrm>
            <a:off x="1028880" y="6377400"/>
            <a:ext cx="7186680" cy="375444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14" descr=""/>
          <p:cNvPicPr/>
          <p:nvPr/>
        </p:nvPicPr>
        <p:blipFill>
          <a:blip r:embed="rId9"/>
          <a:stretch/>
        </p:blipFill>
        <p:spPr>
          <a:xfrm>
            <a:off x="10440360" y="5750640"/>
            <a:ext cx="5476680" cy="4381200"/>
          </a:xfrm>
          <a:prstGeom prst="rect">
            <a:avLst/>
          </a:prstGeom>
          <a:ln w="0">
            <a:noFill/>
          </a:ln>
        </p:spPr>
      </p:pic>
      <p:grpSp>
        <p:nvGrpSpPr>
          <p:cNvPr id="83" name="Group 15"/>
          <p:cNvGrpSpPr/>
          <p:nvPr/>
        </p:nvGrpSpPr>
        <p:grpSpPr>
          <a:xfrm>
            <a:off x="9348120" y="72000"/>
            <a:ext cx="8572680" cy="5609520"/>
            <a:chOff x="9348120" y="72000"/>
            <a:chExt cx="8572680" cy="5609520"/>
          </a:xfrm>
        </p:grpSpPr>
        <p:sp>
          <p:nvSpPr>
            <p:cNvPr id="84" name="TextBox 16"/>
            <p:cNvSpPr/>
            <p:nvPr/>
          </p:nvSpPr>
          <p:spPr>
            <a:xfrm>
              <a:off x="9348120" y="72000"/>
              <a:ext cx="8572680" cy="64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>
                <a:lnSpc>
                  <a:spcPts val="5040"/>
                </a:lnSpc>
              </a:pPr>
              <a:r>
                <a:rPr b="0" lang="en-US" sz="4200" spc="418" strike="noStrike">
                  <a:solidFill>
                    <a:srgbClr val="04345c"/>
                  </a:solidFill>
                  <a:latin typeface="Glacial Indifference"/>
                </a:rPr>
                <a:t>EQUIPAMENTOS          </a:t>
              </a:r>
              <a:endParaRPr b="0" lang="pt-BR" sz="4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TextBox 17"/>
            <p:cNvSpPr/>
            <p:nvPr/>
          </p:nvSpPr>
          <p:spPr>
            <a:xfrm>
              <a:off x="9348120" y="972360"/>
              <a:ext cx="8572680" cy="4709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200" spc="-1" strike="noStrike">
                  <a:solidFill>
                    <a:srgbClr val="04345c"/>
                  </a:solidFill>
                  <a:latin typeface="Glacial Indifference"/>
                </a:rPr>
                <a:t>A Caterpillar vendeu US$ 15 milhões de equipamentos para o consórcio chinês responsável pela obra.</a:t>
              </a:r>
              <a:endParaRPr b="0" lang="pt-BR" sz="22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200" spc="-1" strike="noStrike">
                  <a:solidFill>
                    <a:srgbClr val="04345c"/>
                  </a:solidFill>
                  <a:latin typeface="Glacial Indifference"/>
                </a:rPr>
                <a:t>A CS Johnson entregou quatro centrais dosadoras de concreto de grande porte.</a:t>
              </a:r>
              <a:endParaRPr b="0" lang="pt-BR" sz="22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200" spc="-1" strike="noStrike">
                  <a:solidFill>
                    <a:srgbClr val="04345c"/>
                  </a:solidFill>
                  <a:latin typeface="Glacial Indifference"/>
                </a:rPr>
                <a:t>A ITT forneceu 48 bombas para poços profundos, utilizadas no sistema de elevação de embarcações.</a:t>
              </a:r>
              <a:endParaRPr b="0" lang="pt-BR" sz="22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200" spc="-1" strike="noStrike">
                  <a:solidFill>
                    <a:srgbClr val="04345c"/>
                  </a:solidFill>
                  <a:latin typeface="Glacial Indifference"/>
                </a:rPr>
                <a:t>A Rotec Industries forneceu guindastes e transportadores de concreto, além de outros equipamentos, totalizando US$ 80 milhões em equipamentos.</a:t>
              </a:r>
              <a:endParaRPr b="0" lang="pt-BR" sz="22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533880" indent="-266760" algn="just">
                <a:lnSpc>
                  <a:spcPts val="3708"/>
                </a:lnSpc>
                <a:buClr>
                  <a:srgbClr val="04345c"/>
                </a:buClr>
                <a:buFont typeface="Arial"/>
                <a:buChar char="•"/>
              </a:pPr>
              <a:r>
                <a:rPr b="0" lang="en-US" sz="2200" spc="-1" strike="noStrike">
                  <a:solidFill>
                    <a:srgbClr val="04345c"/>
                  </a:solidFill>
                  <a:latin typeface="Glacial Indifference"/>
                </a:rPr>
                <a:t>(Valores registrados entre os anos de 1993 a 2012).</a:t>
              </a:r>
              <a:endParaRPr b="0" lang="pt-BR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>
            <a:off x="13773240" y="5143680"/>
            <a:ext cx="5828760" cy="6040080"/>
          </a:xfrm>
          <a:prstGeom prst="rect">
            <a:avLst/>
          </a:prstGeom>
          <a:ln w="0">
            <a:noFill/>
          </a:ln>
        </p:spPr>
      </p:pic>
      <p:grpSp>
        <p:nvGrpSpPr>
          <p:cNvPr id="87" name="Group 3"/>
          <p:cNvGrpSpPr/>
          <p:nvPr/>
        </p:nvGrpSpPr>
        <p:grpSpPr>
          <a:xfrm>
            <a:off x="9375480" y="-232560"/>
            <a:ext cx="10477800" cy="10739160"/>
            <a:chOff x="9375480" y="-232560"/>
            <a:chExt cx="10477800" cy="10739160"/>
          </a:xfrm>
        </p:grpSpPr>
        <p:sp>
          <p:nvSpPr>
            <p:cNvPr id="88" name="Freeform 4"/>
            <p:cNvSpPr/>
            <p:nvPr/>
          </p:nvSpPr>
          <p:spPr>
            <a:xfrm>
              <a:off x="9375480" y="-232560"/>
              <a:ext cx="10477800" cy="10739160"/>
            </a:xfrm>
            <a:custGeom>
              <a:avLst/>
              <a:gdLst>
                <a:gd name="textAreaLeft" fmla="*/ 0 w 10477800"/>
                <a:gd name="textAreaRight" fmla="*/ 10478160 w 10477800"/>
                <a:gd name="textAreaTop" fmla="*/ 0 h 10739160"/>
                <a:gd name="textAreaBottom" fmla="*/ 10739520 h 10739160"/>
              </a:gdLst>
              <a:ahLst/>
              <a:rect l="textAreaLeft" t="textAreaTop" r="textAreaRight" b="textAreaBottom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89" name="Picture 5" descr=""/>
          <p:cNvPicPr/>
          <p:nvPr/>
        </p:nvPicPr>
        <p:blipFill>
          <a:blip r:embed="rId3">
            <a:alphaModFix amt="9000"/>
          </a:blip>
          <a:stretch/>
        </p:blipFill>
        <p:spPr>
          <a:xfrm rot="12971400">
            <a:off x="-951840" y="-1349640"/>
            <a:ext cx="12139200" cy="1257948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6" descr=""/>
          <p:cNvPicPr/>
          <p:nvPr/>
        </p:nvPicPr>
        <p:blipFill>
          <a:blip r:embed="rId4">
            <a:alphaModFix amt="9000"/>
          </a:blip>
          <a:stretch/>
        </p:blipFill>
        <p:spPr>
          <a:xfrm rot="5206800">
            <a:off x="-1205280" y="7270560"/>
            <a:ext cx="6048360" cy="6267960"/>
          </a:xfrm>
          <a:prstGeom prst="rect">
            <a:avLst/>
          </a:prstGeom>
          <a:ln w="0">
            <a:noFill/>
          </a:ln>
        </p:spPr>
      </p:pic>
      <p:grpSp>
        <p:nvGrpSpPr>
          <p:cNvPr id="91" name="Group 7"/>
          <p:cNvGrpSpPr/>
          <p:nvPr/>
        </p:nvGrpSpPr>
        <p:grpSpPr>
          <a:xfrm>
            <a:off x="17496360" y="-219960"/>
            <a:ext cx="789480" cy="793080"/>
            <a:chOff x="17496360" y="-219960"/>
            <a:chExt cx="789480" cy="793080"/>
          </a:xfrm>
        </p:grpSpPr>
        <p:sp>
          <p:nvSpPr>
            <p:cNvPr id="92" name="Freeform 8"/>
            <p:cNvSpPr/>
            <p:nvPr/>
          </p:nvSpPr>
          <p:spPr>
            <a:xfrm>
              <a:off x="17496360" y="-219960"/>
              <a:ext cx="789480" cy="793080"/>
            </a:xfrm>
            <a:custGeom>
              <a:avLst/>
              <a:gdLst>
                <a:gd name="textAreaLeft" fmla="*/ 0 w 789480"/>
                <a:gd name="textAreaRight" fmla="*/ 789840 w 789480"/>
                <a:gd name="textAreaTop" fmla="*/ 0 h 793080"/>
                <a:gd name="textAreaBottom" fmla="*/ 793440 h 79308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" name="Group 9"/>
          <p:cNvGrpSpPr/>
          <p:nvPr/>
        </p:nvGrpSpPr>
        <p:grpSpPr>
          <a:xfrm>
            <a:off x="-317160" y="1295280"/>
            <a:ext cx="1342440" cy="1348560"/>
            <a:chOff x="-317160" y="1295280"/>
            <a:chExt cx="1342440" cy="1348560"/>
          </a:xfrm>
        </p:grpSpPr>
        <p:sp>
          <p:nvSpPr>
            <p:cNvPr id="94" name="Freeform 10"/>
            <p:cNvSpPr/>
            <p:nvPr/>
          </p:nvSpPr>
          <p:spPr>
            <a:xfrm>
              <a:off x="-317160" y="12952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95" name="Picture 11" descr=""/>
          <p:cNvPicPr/>
          <p:nvPr/>
        </p:nvPicPr>
        <p:blipFill>
          <a:blip r:embed="rId5"/>
          <a:stretch/>
        </p:blipFill>
        <p:spPr>
          <a:xfrm rot="13000200">
            <a:off x="-619560" y="-1194840"/>
            <a:ext cx="2306520" cy="239004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12" descr=""/>
          <p:cNvPicPr/>
          <p:nvPr/>
        </p:nvPicPr>
        <p:blipFill>
          <a:blip r:embed="rId6"/>
          <a:stretch/>
        </p:blipFill>
        <p:spPr>
          <a:xfrm rot="788400">
            <a:off x="17463600" y="8880480"/>
            <a:ext cx="1935720" cy="2005920"/>
          </a:xfrm>
          <a:prstGeom prst="rect">
            <a:avLst/>
          </a:prstGeom>
          <a:ln w="0">
            <a:noFill/>
          </a:ln>
        </p:spPr>
      </p:pic>
      <p:grpSp>
        <p:nvGrpSpPr>
          <p:cNvPr id="97" name="Group 13"/>
          <p:cNvGrpSpPr/>
          <p:nvPr/>
        </p:nvGrpSpPr>
        <p:grpSpPr>
          <a:xfrm>
            <a:off x="354240" y="3897000"/>
            <a:ext cx="8572680" cy="3656160"/>
            <a:chOff x="354240" y="3897000"/>
            <a:chExt cx="8572680" cy="3656160"/>
          </a:xfrm>
        </p:grpSpPr>
        <p:sp>
          <p:nvSpPr>
            <p:cNvPr id="98" name="TextBox 14"/>
            <p:cNvSpPr/>
            <p:nvPr/>
          </p:nvSpPr>
          <p:spPr>
            <a:xfrm>
              <a:off x="354240" y="389700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04345c"/>
                  </a:solidFill>
                  <a:latin typeface="Glacial Indifference"/>
                </a:rPr>
                <a:t>Mão de obra</a:t>
              </a:r>
              <a:endParaRPr b="0" lang="pt-BR" sz="7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TextBox 15"/>
            <p:cNvSpPr/>
            <p:nvPr/>
          </p:nvSpPr>
          <p:spPr>
            <a:xfrm>
              <a:off x="354240" y="5199120"/>
              <a:ext cx="8572680" cy="235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No total foram 40.000 trabalhadores sendo 293 supervisores trabalharam todo dia no canteiro de obra e a construção era submetida a supervisão de um grupo especial do conselho do estado duas vezes por ano.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ts val="3708"/>
                </a:lnSpc>
              </a:pPr>
              <a:r>
                <a:rPr b="0" lang="en-US" sz="2470" spc="-1" strike="noStrike">
                  <a:solidFill>
                    <a:srgbClr val="04345c"/>
                  </a:solidFill>
                  <a:latin typeface="Glacial Indifference"/>
                </a:rPr>
                <a:t>Foi uma mega gestão para uma mega obra.</a:t>
              </a:r>
              <a:endParaRPr b="0" lang="pt-BR" sz="247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352200">
            <a:off x="11144880" y="2044440"/>
            <a:ext cx="9411840" cy="975312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3" descr=""/>
          <p:cNvPicPr/>
          <p:nvPr/>
        </p:nvPicPr>
        <p:blipFill>
          <a:blip r:embed="rId2">
            <a:alphaModFix amt="19000"/>
          </a:blip>
          <a:stretch/>
        </p:blipFill>
        <p:spPr>
          <a:xfrm rot="16909800">
            <a:off x="13587840" y="-1623960"/>
            <a:ext cx="5362920" cy="555768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7132200">
            <a:off x="-2495520" y="6911280"/>
            <a:ext cx="5850000" cy="606204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1961000">
            <a:off x="-2446200" y="-1514880"/>
            <a:ext cx="9437040" cy="9779400"/>
          </a:xfrm>
          <a:prstGeom prst="rect">
            <a:avLst/>
          </a:prstGeom>
          <a:ln w="0">
            <a:noFill/>
          </a:ln>
        </p:spPr>
      </p:pic>
      <p:grpSp>
        <p:nvGrpSpPr>
          <p:cNvPr id="104" name="Group 6"/>
          <p:cNvGrpSpPr/>
          <p:nvPr/>
        </p:nvGrpSpPr>
        <p:grpSpPr>
          <a:xfrm>
            <a:off x="17262360" y="479880"/>
            <a:ext cx="1342440" cy="1348560"/>
            <a:chOff x="17262360" y="479880"/>
            <a:chExt cx="1342440" cy="1348560"/>
          </a:xfrm>
        </p:grpSpPr>
        <p:sp>
          <p:nvSpPr>
            <p:cNvPr id="105" name="Freeform 7"/>
            <p:cNvSpPr/>
            <p:nvPr/>
          </p:nvSpPr>
          <p:spPr>
            <a:xfrm>
              <a:off x="17262360" y="4798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" name="Group 8"/>
          <p:cNvGrpSpPr/>
          <p:nvPr/>
        </p:nvGrpSpPr>
        <p:grpSpPr>
          <a:xfrm>
            <a:off x="458640" y="9281880"/>
            <a:ext cx="568440" cy="571320"/>
            <a:chOff x="458640" y="9281880"/>
            <a:chExt cx="568440" cy="571320"/>
          </a:xfrm>
        </p:grpSpPr>
        <p:sp>
          <p:nvSpPr>
            <p:cNvPr id="107" name="Freeform 9"/>
            <p:cNvSpPr/>
            <p:nvPr/>
          </p:nvSpPr>
          <p:spPr>
            <a:xfrm>
              <a:off x="458640" y="9281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08" name="Picture 10" descr=""/>
          <p:cNvPicPr/>
          <p:nvPr/>
        </p:nvPicPr>
        <p:blipFill>
          <a:blip r:embed="rId5"/>
          <a:stretch/>
        </p:blipFill>
        <p:spPr>
          <a:xfrm rot="2938200">
            <a:off x="1225080" y="9321480"/>
            <a:ext cx="1862640" cy="1930320"/>
          </a:xfrm>
          <a:prstGeom prst="rect">
            <a:avLst/>
          </a:prstGeom>
          <a:ln w="0">
            <a:noFill/>
          </a:ln>
        </p:spPr>
      </p:pic>
      <p:grpSp>
        <p:nvGrpSpPr>
          <p:cNvPr id="109" name="Group 11"/>
          <p:cNvGrpSpPr/>
          <p:nvPr/>
        </p:nvGrpSpPr>
        <p:grpSpPr>
          <a:xfrm>
            <a:off x="5070240" y="717840"/>
            <a:ext cx="8572680" cy="1742040"/>
            <a:chOff x="5070240" y="717840"/>
            <a:chExt cx="8572680" cy="1742040"/>
          </a:xfrm>
        </p:grpSpPr>
        <p:sp>
          <p:nvSpPr>
            <p:cNvPr id="110" name="TextBox 12"/>
            <p:cNvSpPr/>
            <p:nvPr/>
          </p:nvSpPr>
          <p:spPr>
            <a:xfrm>
              <a:off x="5070240" y="71784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Curiosidades 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TextBox 13"/>
            <p:cNvSpPr/>
            <p:nvPr/>
          </p:nvSpPr>
          <p:spPr>
            <a:xfrm>
              <a:off x="5070240" y="203040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816840" y="1742040"/>
            <a:ext cx="6520320" cy="1341360"/>
            <a:chOff x="816840" y="1742040"/>
            <a:chExt cx="6520320" cy="1341360"/>
          </a:xfrm>
        </p:grpSpPr>
        <p:sp>
          <p:nvSpPr>
            <p:cNvPr id="113" name="TextBox 15"/>
            <p:cNvSpPr/>
            <p:nvPr/>
          </p:nvSpPr>
          <p:spPr>
            <a:xfrm>
              <a:off x="816840" y="1742040"/>
              <a:ext cx="6520320" cy="82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6571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4" name="TextBox 16"/>
            <p:cNvSpPr/>
            <p:nvPr/>
          </p:nvSpPr>
          <p:spPr>
            <a:xfrm>
              <a:off x="816840" y="2725560"/>
              <a:ext cx="6520320" cy="35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2820"/>
                </a:lnSpc>
              </a:pPr>
              <a:r>
                <a:rPr b="0" lang="en-US" sz="1879" spc="-1" strike="noStrike">
                  <a:solidFill>
                    <a:srgbClr val="04345c"/>
                  </a:solidFill>
                  <a:latin typeface="Glacial Indifference"/>
                </a:rPr>
                <a:t> </a:t>
              </a:r>
              <a:endParaRPr b="0" lang="pt-BR" sz="1879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5" name="TextBox 17"/>
          <p:cNvSpPr/>
          <p:nvPr/>
        </p:nvSpPr>
        <p:spPr>
          <a:xfrm>
            <a:off x="0" y="2648160"/>
            <a:ext cx="17460000" cy="4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32 turbinas com capacidade de gerar até 22,5 mil MW.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TextBox 18"/>
          <p:cNvSpPr/>
          <p:nvPr/>
        </p:nvSpPr>
        <p:spPr>
          <a:xfrm>
            <a:off x="0" y="4754880"/>
            <a:ext cx="17100000" cy="97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0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Estrutura de concreto de maior massa na Terra.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TextBox 19"/>
          <p:cNvSpPr/>
          <p:nvPr/>
        </p:nvSpPr>
        <p:spPr>
          <a:xfrm>
            <a:off x="0" y="1467000"/>
            <a:ext cx="17280000" cy="94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7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Permite que barcos cargueiros de 10 mil toneladas naveguem para o interior  da China seis meses por ano.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TextBox 20"/>
          <p:cNvSpPr/>
          <p:nvPr/>
        </p:nvSpPr>
        <p:spPr>
          <a:xfrm>
            <a:off x="0" y="3984480"/>
            <a:ext cx="17100000" cy="97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0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Farol de energia renovável e substitui a queima de 30 milhões de carvão por ano.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TextBox 21"/>
          <p:cNvSpPr/>
          <p:nvPr/>
        </p:nvSpPr>
        <p:spPr>
          <a:xfrm>
            <a:off x="0" y="3354480"/>
            <a:ext cx="1728000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34 gerados, cada uma pesando 6.000 toneladas com capacidade de gerar total de energia  de 22.500 MW, energia suficiente para 60 milhões de chineses.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TextBox 22"/>
          <p:cNvSpPr/>
          <p:nvPr/>
        </p:nvSpPr>
        <p:spPr>
          <a:xfrm>
            <a:off x="0" y="6573960"/>
            <a:ext cx="17100000" cy="97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005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A construção deslocou mais de 1,3 milhões de pessoas e destruiu muitas áreas de escavação histórica.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TextBox 23"/>
          <p:cNvSpPr/>
          <p:nvPr/>
        </p:nvSpPr>
        <p:spPr>
          <a:xfrm>
            <a:off x="0" y="5971320"/>
            <a:ext cx="1697184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O reservatório de água fica em cima de duas linhas de falhas diferentes e tem sido responsabilizado por um aumento da atividade sísmica.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TextBox 24"/>
          <p:cNvSpPr/>
          <p:nvPr/>
        </p:nvSpPr>
        <p:spPr>
          <a:xfrm>
            <a:off x="0" y="7828560"/>
            <a:ext cx="1692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Morte de 100 trabalhadores durante a construção.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TextBox 25"/>
          <p:cNvSpPr/>
          <p:nvPr/>
        </p:nvSpPr>
        <p:spPr>
          <a:xfrm>
            <a:off x="65880" y="8636040"/>
            <a:ext cx="1703412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Em 2021 foi identificado que a hidrelétrica estaria à beira de um colapso, ameaçando cerca de 400 milhões de chineses e a economia global.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"/>
          <p:cNvPicPr/>
          <p:nvPr/>
        </p:nvPicPr>
        <p:blipFill>
          <a:blip r:embed="rId1">
            <a:alphaModFix amt="19000"/>
          </a:blip>
          <a:stretch/>
        </p:blipFill>
        <p:spPr>
          <a:xfrm rot="352200">
            <a:off x="11144880" y="2044440"/>
            <a:ext cx="9411840" cy="975312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3" descr=""/>
          <p:cNvPicPr/>
          <p:nvPr/>
        </p:nvPicPr>
        <p:blipFill>
          <a:blip r:embed="rId2">
            <a:alphaModFix amt="19000"/>
          </a:blip>
          <a:stretch/>
        </p:blipFill>
        <p:spPr>
          <a:xfrm rot="16909800">
            <a:off x="13587840" y="-1623960"/>
            <a:ext cx="5362920" cy="555768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4" descr=""/>
          <p:cNvPicPr/>
          <p:nvPr/>
        </p:nvPicPr>
        <p:blipFill>
          <a:blip r:embed="rId3">
            <a:alphaModFix amt="19000"/>
          </a:blip>
          <a:stretch/>
        </p:blipFill>
        <p:spPr>
          <a:xfrm rot="7132200">
            <a:off x="-2495520" y="6911280"/>
            <a:ext cx="5850000" cy="606204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5" descr=""/>
          <p:cNvPicPr/>
          <p:nvPr/>
        </p:nvPicPr>
        <p:blipFill>
          <a:blip r:embed="rId4">
            <a:alphaModFix amt="19000"/>
          </a:blip>
          <a:stretch/>
        </p:blipFill>
        <p:spPr>
          <a:xfrm rot="11961000">
            <a:off x="-2446200" y="-1514880"/>
            <a:ext cx="9437040" cy="9779400"/>
          </a:xfrm>
          <a:prstGeom prst="rect">
            <a:avLst/>
          </a:prstGeom>
          <a:ln w="0">
            <a:noFill/>
          </a:ln>
        </p:spPr>
      </p:pic>
      <p:grpSp>
        <p:nvGrpSpPr>
          <p:cNvPr id="128" name="Group 6"/>
          <p:cNvGrpSpPr/>
          <p:nvPr/>
        </p:nvGrpSpPr>
        <p:grpSpPr>
          <a:xfrm>
            <a:off x="17262360" y="479880"/>
            <a:ext cx="1342440" cy="1348560"/>
            <a:chOff x="17262360" y="479880"/>
            <a:chExt cx="1342440" cy="1348560"/>
          </a:xfrm>
        </p:grpSpPr>
        <p:sp>
          <p:nvSpPr>
            <p:cNvPr id="129" name="Freeform 7"/>
            <p:cNvSpPr/>
            <p:nvPr/>
          </p:nvSpPr>
          <p:spPr>
            <a:xfrm>
              <a:off x="17262360" y="479880"/>
              <a:ext cx="1342440" cy="1348560"/>
            </a:xfrm>
            <a:custGeom>
              <a:avLst/>
              <a:gdLst>
                <a:gd name="textAreaLeft" fmla="*/ 0 w 1342440"/>
                <a:gd name="textAreaRight" fmla="*/ 1342800 w 1342440"/>
                <a:gd name="textAreaTop" fmla="*/ 0 h 1348560"/>
                <a:gd name="textAreaBottom" fmla="*/ 1348920 h 134856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0" name="Group 8"/>
          <p:cNvGrpSpPr/>
          <p:nvPr/>
        </p:nvGrpSpPr>
        <p:grpSpPr>
          <a:xfrm>
            <a:off x="458640" y="9281880"/>
            <a:ext cx="568440" cy="571320"/>
            <a:chOff x="458640" y="9281880"/>
            <a:chExt cx="568440" cy="571320"/>
          </a:xfrm>
        </p:grpSpPr>
        <p:sp>
          <p:nvSpPr>
            <p:cNvPr id="131" name="Freeform 9"/>
            <p:cNvSpPr/>
            <p:nvPr/>
          </p:nvSpPr>
          <p:spPr>
            <a:xfrm>
              <a:off x="458640" y="928188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32" name="Picture 10" descr=""/>
          <p:cNvPicPr/>
          <p:nvPr/>
        </p:nvPicPr>
        <p:blipFill>
          <a:blip r:embed="rId5"/>
          <a:stretch/>
        </p:blipFill>
        <p:spPr>
          <a:xfrm rot="2938200">
            <a:off x="1225080" y="9321480"/>
            <a:ext cx="1862640" cy="1930320"/>
          </a:xfrm>
          <a:prstGeom prst="rect">
            <a:avLst/>
          </a:prstGeom>
          <a:ln w="0">
            <a:noFill/>
          </a:ln>
        </p:spPr>
      </p:pic>
      <p:grpSp>
        <p:nvGrpSpPr>
          <p:cNvPr id="133" name="Group 11"/>
          <p:cNvGrpSpPr/>
          <p:nvPr/>
        </p:nvGrpSpPr>
        <p:grpSpPr>
          <a:xfrm>
            <a:off x="5070240" y="717840"/>
            <a:ext cx="8572680" cy="1742040"/>
            <a:chOff x="5070240" y="717840"/>
            <a:chExt cx="8572680" cy="1742040"/>
          </a:xfrm>
        </p:grpSpPr>
        <p:sp>
          <p:nvSpPr>
            <p:cNvPr id="134" name="TextBox 12"/>
            <p:cNvSpPr/>
            <p:nvPr/>
          </p:nvSpPr>
          <p:spPr>
            <a:xfrm>
              <a:off x="5070240" y="71784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Curiosidades 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5" name="TextBox 13"/>
            <p:cNvSpPr/>
            <p:nvPr/>
          </p:nvSpPr>
          <p:spPr>
            <a:xfrm>
              <a:off x="5070240" y="203040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6" name="Group 14"/>
          <p:cNvGrpSpPr/>
          <p:nvPr/>
        </p:nvGrpSpPr>
        <p:grpSpPr>
          <a:xfrm>
            <a:off x="816840" y="1742040"/>
            <a:ext cx="6520320" cy="1341360"/>
            <a:chOff x="816840" y="1742040"/>
            <a:chExt cx="6520320" cy="1341360"/>
          </a:xfrm>
        </p:grpSpPr>
        <p:sp>
          <p:nvSpPr>
            <p:cNvPr id="137" name="TextBox 15"/>
            <p:cNvSpPr/>
            <p:nvPr/>
          </p:nvSpPr>
          <p:spPr>
            <a:xfrm>
              <a:off x="816840" y="1742040"/>
              <a:ext cx="6520320" cy="82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6571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8" name="TextBox 16"/>
            <p:cNvSpPr/>
            <p:nvPr/>
          </p:nvSpPr>
          <p:spPr>
            <a:xfrm>
              <a:off x="816840" y="2725560"/>
              <a:ext cx="6520320" cy="35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2820"/>
                </a:lnSpc>
              </a:pPr>
              <a:r>
                <a:rPr b="0" lang="en-US" sz="1879" spc="-1" strike="noStrike">
                  <a:solidFill>
                    <a:srgbClr val="04345c"/>
                  </a:solidFill>
                  <a:latin typeface="Glacial Indifference"/>
                </a:rPr>
                <a:t> </a:t>
              </a:r>
              <a:endParaRPr b="0" lang="pt-BR" sz="1879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9" name="TextBox 17"/>
          <p:cNvSpPr/>
          <p:nvPr/>
        </p:nvSpPr>
        <p:spPr>
          <a:xfrm>
            <a:off x="0" y="1964160"/>
            <a:ext cx="1769508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Centenas de milhões de pessoas vivem a jusante da barragem e, aparentemente, nenhum plano foi feito pelo governo chinês para sua evacuação.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TextBox 18"/>
          <p:cNvSpPr/>
          <p:nvPr/>
        </p:nvSpPr>
        <p:spPr>
          <a:xfrm>
            <a:off x="185760" y="5148360"/>
            <a:ext cx="1709424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Durante a construção houve quase uma centena de casos relatados de corrupção, suborno e desfalque, incluindo 16 casos diretamente relacionados à construção.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" name="TextBox 19"/>
          <p:cNvSpPr/>
          <p:nvPr/>
        </p:nvSpPr>
        <p:spPr>
          <a:xfrm>
            <a:off x="25920" y="6300000"/>
            <a:ext cx="1725408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Quanto maior a quantidade de chuva, maior será o volume de água para pressionar ainda mais a estrutura da barragem.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TextBox 20"/>
          <p:cNvSpPr/>
          <p:nvPr/>
        </p:nvSpPr>
        <p:spPr>
          <a:xfrm>
            <a:off x="5040" y="7380000"/>
            <a:ext cx="17254080" cy="9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Em uma simulação gráfica de como seria a inundação com o rompimento da represa, mostra que o evento mataria mais de 100 milhões em 6 horas e 400 milhões em algumas semanas (como é mostrado no vídeo a seguir).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TextBox 21"/>
          <p:cNvSpPr/>
          <p:nvPr/>
        </p:nvSpPr>
        <p:spPr>
          <a:xfrm>
            <a:off x="0" y="2950200"/>
            <a:ext cx="17460000" cy="4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400" algn="ctr">
              <a:lnSpc>
                <a:spcPts val="3702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Mais de 1,2 milhões de pessoas foram deslocadas.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TextBox 22"/>
          <p:cNvSpPr/>
          <p:nvPr/>
        </p:nvSpPr>
        <p:spPr>
          <a:xfrm>
            <a:off x="0" y="4375440"/>
            <a:ext cx="17640000" cy="4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Foi investido mais de 28 bilhões de dólares ao longo de sua construção (valor retirad oentre o ano de 1993 a 2012). 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TextBox 23"/>
          <p:cNvSpPr/>
          <p:nvPr/>
        </p:nvSpPr>
        <p:spPr>
          <a:xfrm>
            <a:off x="0" y="3607560"/>
            <a:ext cx="17460000" cy="47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33160" indent="-266760" algn="ctr">
              <a:lnSpc>
                <a:spcPts val="3705"/>
              </a:lnSpc>
              <a:buClr>
                <a:srgbClr val="6bd4cd"/>
              </a:buClr>
              <a:buFont typeface="Arial"/>
              <a:buChar char="•"/>
            </a:pPr>
            <a:r>
              <a:rPr b="0" lang="en-US" sz="2470" spc="-1" strike="noStrike">
                <a:solidFill>
                  <a:srgbClr val="6bd4cd"/>
                </a:solidFill>
                <a:latin typeface="Glacial Indifference"/>
              </a:rPr>
              <a:t>13 grandes cidades, 140 cidades pequenas e 1350 vilarejos foram inundados.</a:t>
            </a:r>
            <a:endParaRPr b="0" lang="pt-BR" sz="24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bd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90800">
            <a:off x="11715840" y="2526120"/>
            <a:ext cx="9149760" cy="9481680"/>
          </a:xfrm>
          <a:prstGeom prst="rect">
            <a:avLst/>
          </a:prstGeom>
          <a:ln w="0">
            <a:noFill/>
          </a:ln>
        </p:spPr>
      </p:pic>
      <p:grpSp>
        <p:nvGrpSpPr>
          <p:cNvPr id="147" name="Group 3"/>
          <p:cNvGrpSpPr/>
          <p:nvPr/>
        </p:nvGrpSpPr>
        <p:grpSpPr>
          <a:xfrm>
            <a:off x="17262000" y="8400960"/>
            <a:ext cx="1175400" cy="1180800"/>
            <a:chOff x="17262000" y="8400960"/>
            <a:chExt cx="1175400" cy="1180800"/>
          </a:xfrm>
        </p:grpSpPr>
        <p:sp>
          <p:nvSpPr>
            <p:cNvPr id="148" name="Freeform 4"/>
            <p:cNvSpPr/>
            <p:nvPr/>
          </p:nvSpPr>
          <p:spPr>
            <a:xfrm>
              <a:off x="17262000" y="840096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49" name="Picture 5" descr=""/>
          <p:cNvPicPr/>
          <p:nvPr/>
        </p:nvPicPr>
        <p:blipFill>
          <a:blip r:embed="rId2">
            <a:alphaModFix amt="9000"/>
          </a:blip>
          <a:stretch/>
        </p:blipFill>
        <p:spPr>
          <a:xfrm rot="12576600">
            <a:off x="-3310560" y="-3249720"/>
            <a:ext cx="9403560" cy="9744840"/>
          </a:xfrm>
          <a:prstGeom prst="rect">
            <a:avLst/>
          </a:prstGeom>
          <a:ln w="0">
            <a:noFill/>
          </a:ln>
        </p:spPr>
      </p:pic>
      <p:grpSp>
        <p:nvGrpSpPr>
          <p:cNvPr id="150" name="Group 6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151" name="Freeform 7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52" name="Picture 8" descr=""/>
          <p:cNvPicPr/>
          <p:nvPr/>
        </p:nvPicPr>
        <p:blipFill>
          <a:blip r:embed="rId3">
            <a:alphaModFix amt="9000"/>
          </a:blip>
          <a:stretch/>
        </p:blipFill>
        <p:spPr>
          <a:xfrm rot="17173800">
            <a:off x="13726080" y="-2492280"/>
            <a:ext cx="5636160" cy="584064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9" descr=""/>
          <p:cNvPicPr/>
          <p:nvPr/>
        </p:nvPicPr>
        <p:blipFill>
          <a:blip r:embed="rId4">
            <a:alphaModFix amt="9000"/>
          </a:blip>
          <a:stretch/>
        </p:blipFill>
        <p:spPr>
          <a:xfrm rot="6343200">
            <a:off x="-1444680" y="5771160"/>
            <a:ext cx="5597280" cy="580032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10" descr=""/>
          <p:cNvPicPr/>
          <p:nvPr/>
        </p:nvPicPr>
        <p:blipFill>
          <a:blip r:embed="rId5"/>
          <a:stretch/>
        </p:blipFill>
        <p:spPr>
          <a:xfrm rot="13924800">
            <a:off x="1283400" y="-897120"/>
            <a:ext cx="1796760" cy="18619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1" descr=""/>
          <p:cNvPicPr/>
          <p:nvPr/>
        </p:nvPicPr>
        <p:blipFill>
          <a:blip r:embed="rId6"/>
          <a:stretch/>
        </p:blipFill>
        <p:spPr>
          <a:xfrm rot="3538800">
            <a:off x="14412240" y="9045360"/>
            <a:ext cx="2860200" cy="2964240"/>
          </a:xfrm>
          <a:prstGeom prst="rect">
            <a:avLst/>
          </a:prstGeom>
          <a:ln w="0">
            <a:noFill/>
          </a:ln>
        </p:spPr>
      </p:pic>
      <p:grpSp>
        <p:nvGrpSpPr>
          <p:cNvPr id="156" name="Group 12"/>
          <p:cNvGrpSpPr/>
          <p:nvPr/>
        </p:nvGrpSpPr>
        <p:grpSpPr>
          <a:xfrm>
            <a:off x="4714560" y="393120"/>
            <a:ext cx="8858160" cy="1886400"/>
            <a:chOff x="4714560" y="393120"/>
            <a:chExt cx="8858160" cy="1886400"/>
          </a:xfrm>
        </p:grpSpPr>
        <p:sp>
          <p:nvSpPr>
            <p:cNvPr id="157" name="TextBox 13"/>
            <p:cNvSpPr/>
            <p:nvPr/>
          </p:nvSpPr>
          <p:spPr>
            <a:xfrm>
              <a:off x="4714560" y="393120"/>
              <a:ext cx="8858160" cy="145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5723"/>
                </a:lnSpc>
              </a:pPr>
              <a:r>
                <a:rPr b="0" lang="en-US" sz="4770" spc="-1" strike="noStrike">
                  <a:solidFill>
                    <a:srgbClr val="04345c"/>
                  </a:solidFill>
                  <a:latin typeface="Glacial Indifference"/>
                </a:rPr>
                <a:t>Simulação do efeito de rompimento da barragem.</a:t>
              </a:r>
              <a:endParaRPr b="0" lang="pt-BR" sz="477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TextBox 14"/>
            <p:cNvSpPr/>
            <p:nvPr/>
          </p:nvSpPr>
          <p:spPr>
            <a:xfrm>
              <a:off x="4714560" y="1997280"/>
              <a:ext cx="8858160" cy="28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2455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9" name="TextBox 16"/>
          <p:cNvSpPr/>
          <p:nvPr/>
        </p:nvSpPr>
        <p:spPr>
          <a:xfrm>
            <a:off x="4552200" y="7718040"/>
            <a:ext cx="9183240" cy="9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Open Sans"/>
              </a:rPr>
              <a:t> </a:t>
            </a:r>
            <a:r>
              <a:rPr b="0" lang="en-US" sz="5200" spc="-1" strike="noStrike">
                <a:solidFill>
                  <a:srgbClr val="000000"/>
                </a:solidFill>
                <a:latin typeface="Open Sans"/>
              </a:rPr>
              <a:t>https://youtu.be/iEmfnvJ1GZs </a:t>
            </a:r>
            <a:endParaRPr b="0" lang="pt-BR" sz="5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7"/>
          <a:stretch/>
        </p:blipFill>
        <p:spPr>
          <a:xfrm>
            <a:off x="4590720" y="2279880"/>
            <a:ext cx="9269280" cy="52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434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"/>
          <p:cNvPicPr/>
          <p:nvPr/>
        </p:nvPicPr>
        <p:blipFill>
          <a:blip r:embed="rId1">
            <a:alphaModFix amt="9000"/>
          </a:blip>
          <a:stretch/>
        </p:blipFill>
        <p:spPr>
          <a:xfrm rot="11050800">
            <a:off x="-952200" y="-1349280"/>
            <a:ext cx="12139200" cy="1257948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3" descr=""/>
          <p:cNvPicPr/>
          <p:nvPr/>
        </p:nvPicPr>
        <p:blipFill>
          <a:blip r:embed="rId2">
            <a:alphaModFix amt="9000"/>
          </a:blip>
          <a:stretch/>
        </p:blipFill>
        <p:spPr>
          <a:xfrm rot="6045600">
            <a:off x="-1359720" y="7023240"/>
            <a:ext cx="5081760" cy="526608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4" descr=""/>
          <p:cNvPicPr/>
          <p:nvPr/>
        </p:nvPicPr>
        <p:blipFill>
          <a:blip r:embed="rId3">
            <a:alphaModFix amt="9000"/>
          </a:blip>
          <a:stretch/>
        </p:blipFill>
        <p:spPr>
          <a:xfrm>
            <a:off x="14925600" y="4364280"/>
            <a:ext cx="6724440" cy="696852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5" descr=""/>
          <p:cNvPicPr/>
          <p:nvPr/>
        </p:nvPicPr>
        <p:blipFill>
          <a:blip r:embed="rId4">
            <a:alphaModFix amt="9000"/>
          </a:blip>
          <a:stretch/>
        </p:blipFill>
        <p:spPr>
          <a:xfrm rot="18278400">
            <a:off x="14186160" y="-1416960"/>
            <a:ext cx="5763600" cy="5972760"/>
          </a:xfrm>
          <a:prstGeom prst="rect">
            <a:avLst/>
          </a:prstGeom>
          <a:ln w="0">
            <a:noFill/>
          </a:ln>
        </p:spPr>
      </p:pic>
      <p:grpSp>
        <p:nvGrpSpPr>
          <p:cNvPr id="165" name="Group 6"/>
          <p:cNvGrpSpPr/>
          <p:nvPr/>
        </p:nvGrpSpPr>
        <p:grpSpPr>
          <a:xfrm>
            <a:off x="17262000" y="8667720"/>
            <a:ext cx="1175400" cy="1180800"/>
            <a:chOff x="17262000" y="8667720"/>
            <a:chExt cx="1175400" cy="1180800"/>
          </a:xfrm>
        </p:grpSpPr>
        <p:sp>
          <p:nvSpPr>
            <p:cNvPr id="166" name="Freeform 7"/>
            <p:cNvSpPr/>
            <p:nvPr/>
          </p:nvSpPr>
          <p:spPr>
            <a:xfrm>
              <a:off x="17262000" y="8667720"/>
              <a:ext cx="1175400" cy="1180800"/>
            </a:xfrm>
            <a:custGeom>
              <a:avLst/>
              <a:gdLst>
                <a:gd name="textAreaLeft" fmla="*/ 0 w 1175400"/>
                <a:gd name="textAreaRight" fmla="*/ 1175760 w 1175400"/>
                <a:gd name="textAreaTop" fmla="*/ 0 h 1180800"/>
                <a:gd name="textAreaBottom" fmla="*/ 1181160 h 118080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7" name="Group 8"/>
          <p:cNvGrpSpPr/>
          <p:nvPr/>
        </p:nvGrpSpPr>
        <p:grpSpPr>
          <a:xfrm>
            <a:off x="610920" y="743040"/>
            <a:ext cx="568440" cy="571320"/>
            <a:chOff x="610920" y="743040"/>
            <a:chExt cx="568440" cy="571320"/>
          </a:xfrm>
        </p:grpSpPr>
        <p:sp>
          <p:nvSpPr>
            <p:cNvPr id="168" name="Freeform 9"/>
            <p:cNvSpPr/>
            <p:nvPr/>
          </p:nvSpPr>
          <p:spPr>
            <a:xfrm>
              <a:off x="610920" y="743040"/>
              <a:ext cx="568440" cy="571320"/>
            </a:xfrm>
            <a:custGeom>
              <a:avLst/>
              <a:gdLst>
                <a:gd name="textAreaLeft" fmla="*/ 0 w 568440"/>
                <a:gd name="textAreaRight" fmla="*/ 568800 w 568440"/>
                <a:gd name="textAreaTop" fmla="*/ 0 h 571320"/>
                <a:gd name="textAreaBottom" fmla="*/ 571680 h 57132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pt-B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69" name="Picture 10" descr=""/>
          <p:cNvPicPr/>
          <p:nvPr/>
        </p:nvPicPr>
        <p:blipFill>
          <a:blip r:embed="rId5"/>
          <a:stretch/>
        </p:blipFill>
        <p:spPr>
          <a:xfrm rot="15219600">
            <a:off x="1437840" y="-560880"/>
            <a:ext cx="1862640" cy="193032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11" descr=""/>
          <p:cNvPicPr/>
          <p:nvPr/>
        </p:nvPicPr>
        <p:blipFill>
          <a:blip r:embed="rId6"/>
          <a:stretch/>
        </p:blipFill>
        <p:spPr>
          <a:xfrm rot="20484000">
            <a:off x="17381880" y="5936400"/>
            <a:ext cx="2254680" cy="233640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12" descr=""/>
          <p:cNvPicPr/>
          <p:nvPr/>
        </p:nvPicPr>
        <p:blipFill>
          <a:blip r:embed="rId7"/>
          <a:stretch/>
        </p:blipFill>
        <p:spPr>
          <a:xfrm>
            <a:off x="0" y="2105280"/>
            <a:ext cx="5614200" cy="607608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13" descr=""/>
          <p:cNvPicPr/>
          <p:nvPr/>
        </p:nvPicPr>
        <p:blipFill>
          <a:blip r:embed="rId8"/>
          <a:stretch/>
        </p:blipFill>
        <p:spPr>
          <a:xfrm>
            <a:off x="5830560" y="5544000"/>
            <a:ext cx="6926400" cy="460908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14" descr=""/>
          <p:cNvPicPr/>
          <p:nvPr/>
        </p:nvPicPr>
        <p:blipFill>
          <a:blip r:embed="rId9"/>
          <a:stretch/>
        </p:blipFill>
        <p:spPr>
          <a:xfrm>
            <a:off x="6516000" y="1028880"/>
            <a:ext cx="5555520" cy="436104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15" descr=""/>
          <p:cNvPicPr/>
          <p:nvPr/>
        </p:nvPicPr>
        <p:blipFill>
          <a:blip r:embed="rId10"/>
          <a:stretch/>
        </p:blipFill>
        <p:spPr>
          <a:xfrm>
            <a:off x="13001760" y="1415520"/>
            <a:ext cx="5285880" cy="7048080"/>
          </a:xfrm>
          <a:prstGeom prst="rect">
            <a:avLst/>
          </a:prstGeom>
          <a:ln w="0">
            <a:noFill/>
          </a:ln>
        </p:spPr>
      </p:pic>
      <p:grpSp>
        <p:nvGrpSpPr>
          <p:cNvPr id="175" name="Group 16"/>
          <p:cNvGrpSpPr/>
          <p:nvPr/>
        </p:nvGrpSpPr>
        <p:grpSpPr>
          <a:xfrm>
            <a:off x="5117400" y="0"/>
            <a:ext cx="8572680" cy="1742040"/>
            <a:chOff x="5117400" y="0"/>
            <a:chExt cx="8572680" cy="1742040"/>
          </a:xfrm>
        </p:grpSpPr>
        <p:sp>
          <p:nvSpPr>
            <p:cNvPr id="176" name="TextBox 17"/>
            <p:cNvSpPr/>
            <p:nvPr/>
          </p:nvSpPr>
          <p:spPr>
            <a:xfrm>
              <a:off x="5117400" y="0"/>
              <a:ext cx="857268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8640"/>
                </a:lnSpc>
              </a:pPr>
              <a:r>
                <a:rPr b="0" lang="en-US" sz="7200" spc="-1" strike="noStrike">
                  <a:solidFill>
                    <a:srgbClr val="6bd4cd"/>
                  </a:solidFill>
                  <a:latin typeface="Glacial Indifference"/>
                </a:rPr>
                <a:t>Fotos</a:t>
              </a:r>
              <a:endParaRPr b="0" lang="pt-BR" sz="72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7" name="TextBox 18"/>
            <p:cNvSpPr/>
            <p:nvPr/>
          </p:nvSpPr>
          <p:spPr>
            <a:xfrm>
              <a:off x="5117400" y="1312560"/>
              <a:ext cx="8572680" cy="42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370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Application>LibreOffice/7.4.2.3$Windows_X86_64 LibreOffice_project/382eef1f22670f7f4118c8c2dd222ec7ad009daf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DAFRGs-_ghk</dc:identifier>
  <dc:language>pt-BR</dc:language>
  <cp:lastModifiedBy/>
  <dcterms:modified xsi:type="dcterms:W3CDTF">2022-11-20T20:22:03Z</dcterms:modified>
  <cp:revision>3</cp:revision>
  <dc:subject/>
  <dc:title>Sistemas estruturais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